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53" r:id="rId2"/>
    <p:sldId id="378" r:id="rId3"/>
    <p:sldId id="377" r:id="rId4"/>
    <p:sldId id="415" r:id="rId5"/>
    <p:sldId id="384" r:id="rId6"/>
    <p:sldId id="416" r:id="rId7"/>
    <p:sldId id="392" r:id="rId8"/>
    <p:sldId id="417" r:id="rId9"/>
    <p:sldId id="411" r:id="rId10"/>
    <p:sldId id="3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nis, Matthew L" initials="YML" lastIdx="5" clrIdx="0">
    <p:extLst>
      <p:ext uri="{19B8F6BF-5375-455C-9EA6-DF929625EA0E}">
        <p15:presenceInfo xmlns:p15="http://schemas.microsoft.com/office/powerpoint/2012/main" userId="S-1-5-21-1085031214-1292428093-527237240-392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8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6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7T10:35:50.626" idx="1">
    <p:pos x="4187" y="3229"/>
    <p:text>Not sure how big the teams are going to be at each site, so I'd probably just leave the numbers out</p:text>
    <p:extLst>
      <p:ext uri="{C676402C-5697-4E1C-873F-D02D1690AC5C}">
        <p15:threadingInfo xmlns:p15="http://schemas.microsoft.com/office/powerpoint/2012/main" timeZoneBias="300"/>
      </p:ext>
    </p:extLst>
  </p:cm>
  <p:cm authorId="1" dt="2019-03-07T10:36:15.555" idx="2">
    <p:pos x="2347" y="2496"/>
    <p:text>More than equipment on the readiness checklist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7T10:36:39.385" idx="3">
    <p:pos x="10" y="10"/>
    <p:text>Maybe put them into quartiles (as in, your score was 45% which puts you into the second quartile). Not sure if we need to do that or not, just a thought.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7T10:38:37.051" idx="4">
    <p:pos x="3492" y="2816"/>
    <p:text>1-2 months I think</p:text>
    <p:extLst>
      <p:ext uri="{C676402C-5697-4E1C-873F-D02D1690AC5C}">
        <p15:threadingInfo xmlns:p15="http://schemas.microsoft.com/office/powerpoint/2012/main" timeZoneBias="300"/>
      </p:ext>
    </p:extLst>
  </p:cm>
  <p:cm authorId="1" dt="2019-03-07T10:38:47.794" idx="5">
    <p:pos x="1486" y="3335"/>
    <p:text>approximately 6 months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99B4F-63F0-0C44-BE39-CCC4BA98863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01F3-B25E-2847-B1D4-B9EDA3EEE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4E9E857-A66E-4BE5-9E18-62C2226B47DE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8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B55D-54C2-45A5-AFAF-7BFE33058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B55D-54C2-45A5-AFAF-7BFE33058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7945686-7D59-457A-903E-B874E9FE1A41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FA367C5-0F23-45DB-9DB0-F76812293E7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FA367C5-0F23-45DB-9DB0-F76812293E7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B55D-54C2-45A5-AFAF-7BFE33058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B55D-54C2-45A5-AFAF-7BFE330586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72EE780-CE7E-47D1-8EC1-96B884B6A002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12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C33F-5390-6444-8D19-B5D06C0B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F2BC3-080F-8D4B-81BB-1C59BBA54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6CFF5-ED73-FC49-840A-B5F394D6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6650-EA4B-F14C-960B-F57C57E9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B2C3-1789-2B4E-B4AA-DE0031C8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DDAC-536E-E74C-A4C6-2EDD8170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BE20B-39D5-4647-9174-FD1EE2A71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3AFE4-6891-9D4C-B51F-043F52FD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52C70-1A41-A24A-9673-FB078CF7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180C-0B75-AC44-8AF7-33774F39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22FBF-55AC-9744-A1E5-89C8E9604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2F6DD-AA03-4445-9808-73E1CFBA9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7879F-0FB2-DE48-A234-B7AF1D0D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6E8F-3C5B-8E4E-AEBC-870BFD36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95AF-FB83-7848-A285-DA1619A2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7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14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30963"/>
            <a:ext cx="12192000" cy="427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9F9F9"/>
              </a:solidFill>
              <a:ea typeface="MS PGothic" pitchFamily="34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657600" y="6534150"/>
            <a:ext cx="5791970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 dirty="0">
                <a:solidFill>
                  <a:srgbClr val="F9F9F9"/>
                </a:solidFill>
                <a:latin typeface="+mj-lt"/>
                <a:cs typeface="Abel" charset="0"/>
              </a:rPr>
              <a:t>ED Pediatric Performance Snapshot | </a:t>
            </a:r>
            <a:r>
              <a:rPr lang="en-US" sz="1500" dirty="0" err="1">
                <a:solidFill>
                  <a:srgbClr val="F9F9F9"/>
                </a:solidFill>
                <a:latin typeface="+mj-lt"/>
                <a:cs typeface="Abel" charset="0"/>
              </a:rPr>
              <a:t>MedSChool</a:t>
            </a:r>
            <a:r>
              <a:rPr lang="en-US" sz="1500" dirty="0">
                <a:solidFill>
                  <a:srgbClr val="F9F9F9"/>
                </a:solidFill>
                <a:latin typeface="+mj-lt"/>
                <a:cs typeface="Abel" charset="0"/>
              </a:rPr>
              <a:t>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33435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9533-DDAA-934D-8BA1-861AFF9E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BABB-046A-8240-97BD-3E7E73281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5650D-BE13-7944-88BD-A5A49172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B527-4656-D743-ABF5-F5F67A4C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7FAB-9DFA-5F49-B498-528BD172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D19A-3E18-7E4E-9A09-73486F67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F0B5C-9FFF-E647-BC91-20C4D4427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DC851-C65C-3C4E-9916-E6CA31D9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2D81-6A06-5846-B097-02F1D227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DBBF-C086-A240-A2EC-72148606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81E9-D76A-5848-A114-86DE0955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3478-1F27-4945-9712-E9DD501E0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6DEDE-EB90-5344-BAD0-B32B2E11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F4279-0256-2E4E-ACB3-6558EBBE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ED093-F6BA-F240-AD66-A2CB50B2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5FFC4-8F00-E446-A95E-124171DE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1CB2-F68D-1348-9CB2-D28C012D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1CEB6-B2B6-EB46-9314-E3431C34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F84E1-74D1-0A46-9A45-C9D6208C8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51F24-DB58-1945-BA21-AC72FD3B8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7A339-80F7-B54B-8329-8AC571A53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8FC1B-B4E9-F741-95EF-61D26C60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3A3F2-0D5E-F544-BE1A-951A3F60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65537-01B7-BE41-B20D-A13A753C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4220-6C6F-C24A-A60E-19E0B4A1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A23AC-08AC-8648-A608-5D444010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899CA-6AFF-9946-9102-EF33900B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2C99-10B1-1542-BFF1-C5DD461B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0AD56-8E34-6D40-B0BD-CD124DDB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DAED0-F7B4-594E-804C-AA6988D7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AA38-0B55-CC4A-82F9-800738E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9CD5-3995-474B-B321-716A110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BBD9E-68C7-2D45-8A69-A64F8641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D62B8-A5CC-4244-B933-3CC4CBC6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5E99-F1A4-9A4A-9C88-C74389C1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3D73B-2964-3444-B070-AA0584F5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A748-30E2-7F42-8366-CA0C061A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377B-4374-1448-A14D-4881E5ED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07A2D-2477-4447-B642-677F42207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EDF7-CAA6-8E4D-A9D1-CA60F360D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37C4A-638B-E243-8F55-4462E9A6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8234-3ED1-BF43-BD99-339A639F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4C5CD-6A30-F14B-B6E6-60779E97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F7D3F-A601-0642-95F2-7817BCC9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348EB-0DAC-0C43-954D-0844D0523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C90D-7215-6A48-8780-58D5BF1C0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6307-A647-4D4D-BBEE-8F8F93A3A5C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5EE5-8206-D447-B4C9-E6E663104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5A74-7293-0440-826A-4698E96E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91D8-6245-E84D-B5DF-1FB9A45A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2402"/>
          <a:stretch>
            <a:fillRect/>
          </a:stretch>
        </p:blipFill>
        <p:spPr bwMode="auto">
          <a:xfrm>
            <a:off x="0" y="-104775"/>
            <a:ext cx="121920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86"/>
          <p:cNvSpPr txBox="1">
            <a:spLocks noChangeArrowheads="1"/>
          </p:cNvSpPr>
          <p:nvPr/>
        </p:nvSpPr>
        <p:spPr bwMode="auto">
          <a:xfrm>
            <a:off x="195263" y="5926138"/>
            <a:ext cx="3133725" cy="708025"/>
          </a:xfrm>
          <a:prstGeom prst="rect">
            <a:avLst/>
          </a:prstGeom>
          <a:solidFill>
            <a:schemeClr val="bg2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40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95263" y="2339975"/>
            <a:ext cx="6694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[Outpatient site name]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519113" y="6083300"/>
            <a:ext cx="23086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500" b="1" dirty="0">
                <a:latin typeface="Arial" pitchFamily="34" charset="0"/>
                <a:cs typeface="Arial" pitchFamily="34" charset="0"/>
              </a:rPr>
              <a:t>simulation: </a:t>
            </a:r>
            <a:r>
              <a:rPr lang="en-US" altLang="en-US" sz="1500" dirty="0">
                <a:latin typeface="Arial" pitchFamily="34" charset="0"/>
                <a:cs typeface="Arial" pitchFamily="34" charset="0"/>
              </a:rPr>
              <a:t>[date of sim]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 rot="-5400000">
            <a:off x="-13494" y="6082507"/>
            <a:ext cx="741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500" dirty="0"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20" name="TextBox 86"/>
          <p:cNvSpPr txBox="1">
            <a:spLocks noChangeArrowheads="1"/>
          </p:cNvSpPr>
          <p:nvPr/>
        </p:nvSpPr>
        <p:spPr bwMode="auto">
          <a:xfrm>
            <a:off x="0" y="550863"/>
            <a:ext cx="10323513" cy="1631950"/>
          </a:xfrm>
          <a:prstGeom prst="rect">
            <a:avLst/>
          </a:prstGeom>
          <a:solidFill>
            <a:schemeClr val="bg1">
              <a:lumMod val="10000"/>
              <a:alpha val="43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000" b="1" dirty="0">
                <a:solidFill>
                  <a:schemeClr val="bg1"/>
                </a:solidFill>
                <a:latin typeface="Arial" pitchFamily="34" charset="0"/>
                <a:ea typeface="Helvetica Neue" charset="0"/>
                <a:cs typeface="Arial" pitchFamily="34" charset="0"/>
              </a:rPr>
              <a:t>ED Pediatric performance snapshot</a:t>
            </a:r>
          </a:p>
        </p:txBody>
      </p:sp>
      <p:sp>
        <p:nvSpPr>
          <p:cNvPr id="18" name="Freeform 26"/>
          <p:cNvSpPr>
            <a:spLocks noChangeAspect="1"/>
          </p:cNvSpPr>
          <p:nvPr/>
        </p:nvSpPr>
        <p:spPr bwMode="auto">
          <a:xfrm rot="630780">
            <a:off x="8459788" y="601663"/>
            <a:ext cx="1670050" cy="1441450"/>
          </a:xfrm>
          <a:custGeom>
            <a:avLst/>
            <a:gdLst/>
            <a:ahLst/>
            <a:cxnLst>
              <a:cxn ang="0">
                <a:pos x="19" y="163"/>
              </a:cxn>
              <a:cxn ang="0">
                <a:pos x="19" y="200"/>
              </a:cxn>
              <a:cxn ang="0">
                <a:pos x="44" y="231"/>
              </a:cxn>
              <a:cxn ang="0">
                <a:pos x="18" y="265"/>
              </a:cxn>
              <a:cxn ang="0">
                <a:pos x="26" y="285"/>
              </a:cxn>
              <a:cxn ang="0">
                <a:pos x="48" y="275"/>
              </a:cxn>
              <a:cxn ang="0">
                <a:pos x="72" y="253"/>
              </a:cxn>
              <a:cxn ang="0">
                <a:pos x="80" y="243"/>
              </a:cxn>
              <a:cxn ang="0">
                <a:pos x="109" y="215"/>
              </a:cxn>
              <a:cxn ang="0">
                <a:pos x="136" y="199"/>
              </a:cxn>
              <a:cxn ang="0">
                <a:pos x="183" y="199"/>
              </a:cxn>
              <a:cxn ang="0">
                <a:pos x="201" y="188"/>
              </a:cxn>
              <a:cxn ang="0">
                <a:pos x="216" y="178"/>
              </a:cxn>
              <a:cxn ang="0">
                <a:pos x="238" y="167"/>
              </a:cxn>
              <a:cxn ang="0">
                <a:pos x="272" y="157"/>
              </a:cxn>
              <a:cxn ang="0">
                <a:pos x="298" y="153"/>
              </a:cxn>
              <a:cxn ang="0">
                <a:pos x="309" y="145"/>
              </a:cxn>
              <a:cxn ang="0">
                <a:pos x="277" y="0"/>
              </a:cxn>
              <a:cxn ang="0">
                <a:pos x="132" y="28"/>
              </a:cxn>
              <a:cxn ang="0">
                <a:pos x="0" y="53"/>
              </a:cxn>
              <a:cxn ang="0">
                <a:pos x="0" y="57"/>
              </a:cxn>
              <a:cxn ang="0">
                <a:pos x="19" y="163"/>
              </a:cxn>
            </a:cxnLst>
            <a:rect l="0" t="0" r="r" b="b"/>
            <a:pathLst>
              <a:path w="309" h="285">
                <a:moveTo>
                  <a:pt x="19" y="163"/>
                </a:moveTo>
                <a:lnTo>
                  <a:pt x="19" y="200"/>
                </a:lnTo>
                <a:lnTo>
                  <a:pt x="44" y="231"/>
                </a:lnTo>
                <a:lnTo>
                  <a:pt x="18" y="265"/>
                </a:lnTo>
                <a:lnTo>
                  <a:pt x="26" y="285"/>
                </a:lnTo>
                <a:lnTo>
                  <a:pt x="48" y="275"/>
                </a:lnTo>
                <a:lnTo>
                  <a:pt x="72" y="253"/>
                </a:lnTo>
                <a:lnTo>
                  <a:pt x="80" y="243"/>
                </a:lnTo>
                <a:lnTo>
                  <a:pt x="109" y="215"/>
                </a:lnTo>
                <a:lnTo>
                  <a:pt x="136" y="199"/>
                </a:lnTo>
                <a:lnTo>
                  <a:pt x="183" y="199"/>
                </a:lnTo>
                <a:lnTo>
                  <a:pt x="201" y="188"/>
                </a:lnTo>
                <a:lnTo>
                  <a:pt x="216" y="178"/>
                </a:lnTo>
                <a:lnTo>
                  <a:pt x="238" y="167"/>
                </a:lnTo>
                <a:lnTo>
                  <a:pt x="272" y="157"/>
                </a:lnTo>
                <a:lnTo>
                  <a:pt x="298" y="153"/>
                </a:lnTo>
                <a:lnTo>
                  <a:pt x="309" y="145"/>
                </a:lnTo>
                <a:lnTo>
                  <a:pt x="277" y="0"/>
                </a:lnTo>
                <a:lnTo>
                  <a:pt x="132" y="28"/>
                </a:lnTo>
                <a:lnTo>
                  <a:pt x="0" y="53"/>
                </a:lnTo>
                <a:lnTo>
                  <a:pt x="0" y="57"/>
                </a:lnTo>
                <a:lnTo>
                  <a:pt x="19" y="163"/>
                </a:lnTo>
                <a:close/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sz="3200">
              <a:latin typeface="+mn-lt"/>
              <a:ea typeface="+mn-ea"/>
            </a:endParaRPr>
          </a:p>
        </p:txBody>
      </p:sp>
      <p:pic>
        <p:nvPicPr>
          <p:cNvPr id="7176" name="Picture 12" descr="EMSC natio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>
            <a:fillRect/>
          </a:stretch>
        </p:blipFill>
        <p:spPr bwMode="auto">
          <a:xfrm>
            <a:off x="8872538" y="725488"/>
            <a:ext cx="8445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8751888" y="1641475"/>
            <a:ext cx="1085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  <a:latin typeface="Impact" charset="0"/>
                <a:ea typeface="Impact" charset="0"/>
                <a:cs typeface="Impact" charset="0"/>
              </a:rPr>
              <a:t>Connecticut</a:t>
            </a:r>
          </a:p>
        </p:txBody>
      </p:sp>
    </p:spTree>
    <p:extLst>
      <p:ext uri="{BB962C8B-B14F-4D97-AF65-F5344CB8AC3E}">
        <p14:creationId xmlns:p14="http://schemas.microsoft.com/office/powerpoint/2010/main" val="30866372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8"/>
          <a:stretch>
            <a:fillRect/>
          </a:stretch>
        </p:blipFill>
        <p:spPr bwMode="auto">
          <a:xfrm>
            <a:off x="0" y="0"/>
            <a:ext cx="12511088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05200" y="2976563"/>
            <a:ext cx="4248150" cy="2381250"/>
          </a:xfrm>
          <a:prstGeom prst="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9F9F9"/>
              </a:solidFill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646967"/>
            <a:ext cx="4248150" cy="1709258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9F9F9"/>
              </a:solidFill>
              <a:ea typeface="MS PGothic" pitchFamily="34" charset="-128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3895725" y="3709022"/>
            <a:ext cx="34671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Cristina </a:t>
            </a:r>
            <a:r>
              <a:rPr lang="en-US" altLang="en-US" sz="14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Carusone-Biceglia</a:t>
            </a:r>
            <a:endParaRPr lang="en-US" altLang="en-US" sz="1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cristina.carusone-biceglia@yale.edu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Ambika Bhatnagar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Ambika.Bhatnagar@yale.edu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 Auerbach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Marc.auerbach@yale.edu</a:t>
            </a:r>
          </a:p>
          <a:p>
            <a:pPr algn="ctr" eaLnBrk="1" hangingPunct="1">
              <a:lnSpc>
                <a:spcPct val="120000"/>
              </a:lnSpc>
            </a:pPr>
            <a:endParaRPr lang="en-US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220" y="3263900"/>
            <a:ext cx="18101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5294872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0" y="-33338"/>
            <a:ext cx="12312650" cy="82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Rectangle 142"/>
          <p:cNvSpPr/>
          <p:nvPr/>
        </p:nvSpPr>
        <p:spPr>
          <a:xfrm>
            <a:off x="0" y="3168650"/>
            <a:ext cx="11696700" cy="2000250"/>
          </a:xfrm>
          <a:prstGeom prst="rect">
            <a:avLst/>
          </a:prstGeom>
          <a:solidFill>
            <a:schemeClr val="bg1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42" name="Rectangle 141"/>
          <p:cNvSpPr>
            <a:spLocks/>
          </p:cNvSpPr>
          <p:nvPr/>
        </p:nvSpPr>
        <p:spPr>
          <a:xfrm>
            <a:off x="225425" y="3522663"/>
            <a:ext cx="11347450" cy="1646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Helvetica Neue Light"/>
                <a:cs typeface="Arial" pitchFamily="34" charset="0"/>
              </a:rPr>
              <a:t>ImPACTS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Helvetica Neue Light"/>
                <a:cs typeface="Arial" pitchFamily="34" charset="0"/>
              </a:rPr>
              <a:t> aims to assess and improve the quality of care delivered to acutely ill and injured children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Helvetica Neue Light"/>
                <a:cs typeface="Arial" pitchFamily="34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897" y="0"/>
            <a:ext cx="2568332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atin typeface="Arial" pitchFamily="34" charset="0"/>
                <a:ea typeface="+mn-ea"/>
                <a:cs typeface="Arial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734275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60375" y="2540000"/>
            <a:ext cx="2513013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Arial" pitchFamily="34" charset="0"/>
                <a:ea typeface="Helvetica Neue"/>
                <a:cs typeface="Arial" pitchFamily="34" charset="0"/>
              </a:rPr>
              <a:t>Cases</a:t>
            </a:r>
            <a:endParaRPr lang="en-US" sz="1200" dirty="0">
              <a:latin typeface="Arial" pitchFamily="34" charset="0"/>
              <a:ea typeface="Helvetica Neue"/>
              <a:cs typeface="Arial" pitchFamily="34" charset="0"/>
            </a:endParaRPr>
          </a:p>
          <a:p>
            <a:pPr eaLnBrk="1" hangingPunct="1"/>
            <a:endParaRPr lang="en-US" sz="900" dirty="0">
              <a:latin typeface="Arial" pitchFamily="34" charset="0"/>
              <a:ea typeface="Helvetica Neue"/>
              <a:cs typeface="Arial" pitchFamily="34" charset="0"/>
            </a:endParaRPr>
          </a:p>
          <a:p>
            <a:pPr eaLnBrk="1" hangingPunct="1"/>
            <a:r>
              <a:rPr lang="en-US" sz="1300" dirty="0">
                <a:latin typeface="Arial" pitchFamily="34" charset="0"/>
                <a:ea typeface="Helvetica Neue"/>
                <a:cs typeface="Arial" pitchFamily="34" charset="0"/>
              </a:rPr>
              <a:t>Seizure</a:t>
            </a:r>
          </a:p>
          <a:p>
            <a:pPr eaLnBrk="1" hangingPunct="1"/>
            <a:r>
              <a:rPr lang="en-US" sz="1300" dirty="0">
                <a:latin typeface="Arial" pitchFamily="34" charset="0"/>
                <a:ea typeface="Helvetica Neue"/>
                <a:cs typeface="Arial" pitchFamily="34" charset="0"/>
              </a:rPr>
              <a:t>Asthma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375" y="3506309"/>
            <a:ext cx="33653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latin typeface="Arial" pitchFamily="34" charset="0"/>
                <a:ea typeface="Helvetica Neue"/>
                <a:cs typeface="Arial" pitchFamily="34" charset="0"/>
              </a:rPr>
              <a:t>Score Components</a:t>
            </a:r>
            <a:endParaRPr lang="en-US" sz="1200" dirty="0">
              <a:latin typeface="Arial" pitchFamily="34" charset="0"/>
              <a:ea typeface="Helvetica Neue"/>
              <a:cs typeface="Arial" pitchFamily="34" charset="0"/>
            </a:endParaRPr>
          </a:p>
          <a:p>
            <a:pPr eaLnBrk="1" hangingPunct="1"/>
            <a:endParaRPr lang="en-US" sz="900" dirty="0">
              <a:latin typeface="Arial" pitchFamily="34" charset="0"/>
              <a:ea typeface="Helvetica Neue"/>
              <a:cs typeface="Arial" pitchFamily="34" charset="0"/>
            </a:endParaRPr>
          </a:p>
          <a:p>
            <a:pPr eaLnBrk="1" hangingPunct="1"/>
            <a:r>
              <a:rPr 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AAP outpatient </a:t>
            </a:r>
            <a:r>
              <a:rPr lang="en-US" sz="1300" strike="sngStrike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equipment</a:t>
            </a:r>
            <a:r>
              <a:rPr 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 readiness score</a:t>
            </a:r>
          </a:p>
          <a:p>
            <a:pPr eaLnBrk="1" hangingPunct="1"/>
            <a:r>
              <a:rPr lang="en-US" sz="1300" dirty="0">
                <a:latin typeface="Arial" pitchFamily="34" charset="0"/>
                <a:ea typeface="Helvetica Neue"/>
                <a:cs typeface="Arial" pitchFamily="34" charset="0"/>
              </a:rPr>
              <a:t>Teamwork score</a:t>
            </a:r>
          </a:p>
          <a:p>
            <a:pPr eaLnBrk="1" hangingPunct="1"/>
            <a:r>
              <a:rPr lang="en-US" sz="1300" dirty="0">
                <a:latin typeface="Arial" pitchFamily="34" charset="0"/>
                <a:ea typeface="Helvetica Neue"/>
                <a:cs typeface="Arial" pitchFamily="34" charset="0"/>
              </a:rPr>
              <a:t>Case-performance scores</a:t>
            </a:r>
          </a:p>
        </p:txBody>
      </p:sp>
      <p:sp>
        <p:nvSpPr>
          <p:cNvPr id="9219" name="Rectangle 26"/>
          <p:cNvSpPr>
            <a:spLocks noChangeArrowheads="1"/>
          </p:cNvSpPr>
          <p:nvPr/>
        </p:nvSpPr>
        <p:spPr bwMode="auto">
          <a:xfrm>
            <a:off x="460375" y="4672752"/>
            <a:ext cx="7693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Arial" pitchFamily="34" charset="0"/>
                <a:ea typeface="Helvetica Neue"/>
                <a:cs typeface="Arial" pitchFamily="34" charset="0"/>
              </a:rPr>
              <a:t>Teams</a:t>
            </a:r>
          </a:p>
          <a:p>
            <a:pPr eaLnBrk="1" hangingPunct="1"/>
            <a:endParaRPr lang="en-US" altLang="en-US" sz="900" dirty="0">
              <a:latin typeface="Arial" pitchFamily="34" charset="0"/>
              <a:ea typeface="Helvetica Neue"/>
              <a:cs typeface="Arial" pitchFamily="34" charset="0"/>
            </a:endParaRPr>
          </a:p>
          <a:p>
            <a:pPr eaLnBrk="1" hangingPunct="1"/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1 team each comprised of </a:t>
            </a:r>
            <a:r>
              <a:rPr lang="en-US" altLang="en-US" sz="1300" strike="sngStrike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1-2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 physicians, </a:t>
            </a:r>
            <a:r>
              <a:rPr lang="en-US" altLang="en-US" sz="1300" strike="sngStrike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3-5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 nurses, </a:t>
            </a:r>
            <a:r>
              <a:rPr lang="en-US" altLang="en-US" sz="1300" dirty="0" smtClean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and</a:t>
            </a:r>
            <a:r>
              <a:rPr lang="en-US" altLang="en-US" sz="1300" dirty="0" smtClean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/or</a:t>
            </a:r>
            <a:r>
              <a:rPr lang="en-US" altLang="en-US" sz="1300" dirty="0" smtClean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 </a:t>
            </a:r>
            <a:r>
              <a:rPr lang="en-US" altLang="en-US" sz="1300" strike="sngStrike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2-3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 nursing assistants</a:t>
            </a:r>
            <a:endParaRPr lang="en-US" altLang="en-US" sz="1300" b="1" dirty="0">
              <a:solidFill>
                <a:srgbClr val="595959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9220" name="iPad Black"/>
          <p:cNvGrpSpPr>
            <a:grpSpLocks/>
          </p:cNvGrpSpPr>
          <p:nvPr/>
        </p:nvGrpSpPr>
        <p:grpSpPr bwMode="auto">
          <a:xfrm>
            <a:off x="8936038" y="1181100"/>
            <a:ext cx="2454275" cy="3695700"/>
            <a:chOff x="8099434" y="2121218"/>
            <a:chExt cx="1322388" cy="1878013"/>
          </a:xfrm>
        </p:grpSpPr>
        <p:sp>
          <p:nvSpPr>
            <p:cNvPr id="9226" name="Freeform 33"/>
            <p:cNvSpPr>
              <a:spLocks/>
            </p:cNvSpPr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2147483646 w 834"/>
                <a:gd name="T1" fmla="*/ 2147483646 h 1183"/>
                <a:gd name="T2" fmla="*/ 2147483646 w 834"/>
                <a:gd name="T3" fmla="*/ 2147483646 h 1183"/>
                <a:gd name="T4" fmla="*/ 2147483646 w 834"/>
                <a:gd name="T5" fmla="*/ 2147483646 h 1183"/>
                <a:gd name="T6" fmla="*/ 0 w 834"/>
                <a:gd name="T7" fmla="*/ 2147483646 h 1183"/>
                <a:gd name="T8" fmla="*/ 0 w 834"/>
                <a:gd name="T9" fmla="*/ 2147483646 h 1183"/>
                <a:gd name="T10" fmla="*/ 2147483646 w 834"/>
                <a:gd name="T11" fmla="*/ 0 h 1183"/>
                <a:gd name="T12" fmla="*/ 2147483646 w 834"/>
                <a:gd name="T13" fmla="*/ 0 h 1183"/>
                <a:gd name="T14" fmla="*/ 2147483646 w 834"/>
                <a:gd name="T15" fmla="*/ 2147483646 h 1183"/>
                <a:gd name="T16" fmla="*/ 2147483646 w 834"/>
                <a:gd name="T17" fmla="*/ 2147483646 h 1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34"/>
            <p:cNvSpPr>
              <a:spLocks/>
            </p:cNvSpPr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2147483646 w 825"/>
                <a:gd name="T1" fmla="*/ 2147483646 h 1174"/>
                <a:gd name="T2" fmla="*/ 0 w 825"/>
                <a:gd name="T3" fmla="*/ 2147483646 h 1174"/>
                <a:gd name="T4" fmla="*/ 0 w 825"/>
                <a:gd name="T5" fmla="*/ 2147483646 h 1174"/>
                <a:gd name="T6" fmla="*/ 2147483646 w 825"/>
                <a:gd name="T7" fmla="*/ 0 h 1174"/>
                <a:gd name="T8" fmla="*/ 2147483646 w 825"/>
                <a:gd name="T9" fmla="*/ 0 h 1174"/>
                <a:gd name="T10" fmla="*/ 2147483646 w 825"/>
                <a:gd name="T11" fmla="*/ 2147483646 h 1174"/>
                <a:gd name="T12" fmla="*/ 2147483646 w 825"/>
                <a:gd name="T13" fmla="*/ 2147483646 h 1174"/>
                <a:gd name="T14" fmla="*/ 2147483646 w 825"/>
                <a:gd name="T15" fmla="*/ 2147483646 h 1174"/>
                <a:gd name="T16" fmla="*/ 2147483646 w 825"/>
                <a:gd name="T17" fmla="*/ 2147483646 h 1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29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0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1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2" name="Freeform 39"/>
            <p:cNvSpPr>
              <a:spLocks/>
            </p:cNvSpPr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2147483646 h 1"/>
                <a:gd name="T4" fmla="*/ 0 w 1"/>
                <a:gd name="T5" fmla="*/ 0 h 1"/>
                <a:gd name="T6" fmla="*/ 2147483646 w 1"/>
                <a:gd name="T7" fmla="*/ 0 h 1"/>
                <a:gd name="T8" fmla="*/ 2147483646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4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5" name="Rectangle 42"/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6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d-ID" altLang="en-US"/>
            </a:p>
          </p:txBody>
        </p:sp>
        <p:sp>
          <p:nvSpPr>
            <p:cNvPr id="9237" name="Freeform 44"/>
            <p:cNvSpPr>
              <a:spLocks/>
            </p:cNvSpPr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2147483646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2147483646 w 32"/>
                <a:gd name="T15" fmla="*/ 2147483646 h 32"/>
                <a:gd name="T16" fmla="*/ 2147483646 w 32"/>
                <a:gd name="T17" fmla="*/ 2147483646 h 32"/>
                <a:gd name="T18" fmla="*/ 2147483646 w 32"/>
                <a:gd name="T19" fmla="*/ 2147483646 h 32"/>
                <a:gd name="T20" fmla="*/ 2147483646 w 32"/>
                <a:gd name="T21" fmla="*/ 2147483646 h 32"/>
                <a:gd name="T22" fmla="*/ 2147483646 w 32"/>
                <a:gd name="T23" fmla="*/ 2147483646 h 32"/>
                <a:gd name="T24" fmla="*/ 2147483646 w 32"/>
                <a:gd name="T25" fmla="*/ 2147483646 h 32"/>
                <a:gd name="T26" fmla="*/ 2147483646 w 32"/>
                <a:gd name="T27" fmla="*/ 0 h 32"/>
                <a:gd name="T28" fmla="*/ 2147483646 w 32"/>
                <a:gd name="T29" fmla="*/ 0 h 32"/>
                <a:gd name="T30" fmla="*/ 0 w 32"/>
                <a:gd name="T31" fmla="*/ 2147483646 h 32"/>
                <a:gd name="T32" fmla="*/ 0 w 32"/>
                <a:gd name="T33" fmla="*/ 2147483646 h 32"/>
                <a:gd name="T34" fmla="*/ 2147483646 w 32"/>
                <a:gd name="T35" fmla="*/ 2147483646 h 32"/>
                <a:gd name="T36" fmla="*/ 2147483646 w 32"/>
                <a:gd name="T37" fmla="*/ 2147483646 h 32"/>
                <a:gd name="T38" fmla="*/ 2147483646 w 32"/>
                <a:gd name="T39" fmla="*/ 2147483646 h 32"/>
                <a:gd name="T40" fmla="*/ 2147483646 w 32"/>
                <a:gd name="T41" fmla="*/ 2147483646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40"/>
          <p:cNvSpPr>
            <a:spLocks noChangeArrowheads="1"/>
          </p:cNvSpPr>
          <p:nvPr/>
        </p:nvSpPr>
        <p:spPr bwMode="auto">
          <a:xfrm>
            <a:off x="460375" y="1181100"/>
            <a:ext cx="1073785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Arial" pitchFamily="34" charset="0"/>
                <a:ea typeface="Helvetica Neue"/>
                <a:cs typeface="Arial" pitchFamily="34" charset="0"/>
              </a:rPr>
              <a:t>Methodology</a:t>
            </a:r>
          </a:p>
          <a:p>
            <a:pPr eaLnBrk="1" hangingPunct="1"/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1300" dirty="0">
                <a:latin typeface="Arial" pitchFamily="34" charset="0"/>
                <a:ea typeface="Helvetica Neue"/>
                <a:cs typeface="Arial" pitchFamily="34" charset="0"/>
              </a:rPr>
              <a:t>In situ simulations were conducted in your outpatient site.</a:t>
            </a:r>
          </a:p>
          <a:p>
            <a:pPr algn="just" eaLnBrk="1" hangingPunct="1"/>
            <a:r>
              <a:rPr lang="en-US" altLang="en-US" sz="1300" dirty="0">
                <a:latin typeface="Arial" pitchFamily="34" charset="0"/>
                <a:ea typeface="Helvetica Neue"/>
                <a:cs typeface="Arial" pitchFamily="34" charset="0"/>
              </a:rPr>
              <a:t>Performance checklists were completed in person 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and via video review.</a:t>
            </a:r>
          </a:p>
          <a:p>
            <a:pPr algn="just" eaLnBrk="1" hangingPunct="1"/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Helvetica Neue"/>
                <a:cs typeface="Arial" pitchFamily="34" charset="0"/>
              </a:rPr>
              <a:t>Readiness survey based on AAP guidelines </a:t>
            </a:r>
            <a:r>
              <a:rPr lang="en-US" altLang="en-US" sz="1300" dirty="0">
                <a:latin typeface="Arial" pitchFamily="34" charset="0"/>
                <a:ea typeface="Helvetica Neue"/>
                <a:cs typeface="Arial" pitchFamily="34" charset="0"/>
              </a:rPr>
              <a:t>was completed in person for your site. </a:t>
            </a:r>
          </a:p>
          <a:p>
            <a:pPr algn="just" eaLnBrk="1" hangingPunct="1"/>
            <a:r>
              <a:rPr lang="en-US" altLang="en-US" sz="1300" dirty="0">
                <a:latin typeface="Arial" pitchFamily="34" charset="0"/>
                <a:ea typeface="Helvetica Neue"/>
                <a:cs typeface="Arial" pitchFamily="34" charset="0"/>
              </a:rPr>
              <a:t>Data collected at your site were compared to other outpatient sites.</a:t>
            </a: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1538288"/>
            <a:ext cx="129063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Chart 6"/>
          <p:cNvGraphicFramePr>
            <a:graphicFrameLocks/>
          </p:cNvGraphicFramePr>
          <p:nvPr/>
        </p:nvGraphicFramePr>
        <p:xfrm>
          <a:off x="9244013" y="3454400"/>
          <a:ext cx="1882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5" imgW="10254361" imgH="2956816" progId="Excel.Chart.8">
                  <p:embed/>
                </p:oleObj>
              </mc:Choice>
              <mc:Fallback>
                <p:oleObj name="Chart" r:id="rId5" imgW="10254361" imgH="2956816" progId="Excel.Chart.8">
                  <p:embed/>
                  <p:pic>
                    <p:nvPicPr>
                      <p:cNvPr id="9223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013" y="3454400"/>
                        <a:ext cx="18827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2760663"/>
            <a:ext cx="7223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0375" y="319529"/>
            <a:ext cx="100044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Data Collection: Pediatric Readiness Assessment Day</a:t>
            </a:r>
          </a:p>
        </p:txBody>
      </p:sp>
    </p:spTree>
    <p:extLst>
      <p:ext uri="{BB962C8B-B14F-4D97-AF65-F5344CB8AC3E}">
        <p14:creationId xmlns:p14="http://schemas.microsoft.com/office/powerpoint/2010/main" val="3542487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6098" y="195263"/>
            <a:ext cx="43973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Performance Summary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C21C460B-A557-42C0-A39A-B4851A4C7F91}"/>
              </a:ext>
            </a:extLst>
          </p:cNvPr>
          <p:cNvSpPr>
            <a:spLocks/>
          </p:cNvSpPr>
          <p:nvPr/>
        </p:nvSpPr>
        <p:spPr bwMode="auto">
          <a:xfrm>
            <a:off x="1075144" y="4372619"/>
            <a:ext cx="3622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spcBef>
                <a:spcPts val="700"/>
              </a:spcBef>
            </a:pPr>
            <a:endParaRPr lang="en-US" altLang="en-US" sz="2200" dirty="0">
              <a:solidFill>
                <a:srgbClr val="186993"/>
              </a:solidFill>
              <a:latin typeface="Arial" pitchFamily="34" charset="0"/>
              <a:cs typeface="Arial" pitchFamily="34" charset="0"/>
              <a:sym typeface="Titillium Bold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41B00C-3245-40DF-823F-49187E0752AE}"/>
              </a:ext>
            </a:extLst>
          </p:cNvPr>
          <p:cNvSpPr/>
          <p:nvPr/>
        </p:nvSpPr>
        <p:spPr>
          <a:xfrm>
            <a:off x="659008" y="1303676"/>
            <a:ext cx="267201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altLang="en-US" sz="1600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AAP readiness score: </a:t>
            </a:r>
            <a:r>
              <a:rPr lang="en-US" altLang="en-US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45%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3D5719-76EA-4CFB-A84A-B1DA4B11A0E4}"/>
              </a:ext>
            </a:extLst>
          </p:cNvPr>
          <p:cNvSpPr/>
          <p:nvPr/>
        </p:nvSpPr>
        <p:spPr>
          <a:xfrm>
            <a:off x="3431023" y="1349518"/>
            <a:ext cx="2464863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itillium Regular" charset="0"/>
              </a:rPr>
              <a:t>Outpatient average | X%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754D48-59C0-4A07-B4C5-1A58D4A801A9}"/>
              </a:ext>
            </a:extLst>
          </p:cNvPr>
          <p:cNvSpPr/>
          <p:nvPr/>
        </p:nvSpPr>
        <p:spPr>
          <a:xfrm>
            <a:off x="659008" y="2771345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altLang="en-US" sz="1600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Asthma: </a:t>
            </a:r>
            <a:r>
              <a:rPr lang="en-US" altLang="en-US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50%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8D1C0E-DB21-497F-9ACF-FA09027F6639}"/>
              </a:ext>
            </a:extLst>
          </p:cNvPr>
          <p:cNvSpPr/>
          <p:nvPr/>
        </p:nvSpPr>
        <p:spPr>
          <a:xfrm>
            <a:off x="659008" y="2011980"/>
            <a:ext cx="22554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ts val="700"/>
              </a:spcBef>
            </a:pPr>
            <a:r>
              <a:rPr lang="en-US" altLang="en-US" sz="1600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Teamwork score: </a:t>
            </a:r>
            <a:r>
              <a:rPr lang="en-US" altLang="en-US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72%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0F2995-313D-488B-B016-3042FC424283}"/>
              </a:ext>
            </a:extLst>
          </p:cNvPr>
          <p:cNvSpPr/>
          <p:nvPr/>
        </p:nvSpPr>
        <p:spPr>
          <a:xfrm>
            <a:off x="659008" y="346706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altLang="en-US" sz="1600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Seizure case score: </a:t>
            </a:r>
            <a:r>
              <a:rPr lang="en-US" altLang="en-US" dirty="0">
                <a:solidFill>
                  <a:srgbClr val="186993"/>
                </a:solidFill>
                <a:latin typeface="Arial" pitchFamily="34" charset="0"/>
                <a:cs typeface="Arial" pitchFamily="34" charset="0"/>
                <a:sym typeface="Titillium Bold"/>
              </a:rPr>
              <a:t>43%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26AE42-4237-40D3-8748-8BC260D4EDA0}"/>
              </a:ext>
            </a:extLst>
          </p:cNvPr>
          <p:cNvSpPr/>
          <p:nvPr/>
        </p:nvSpPr>
        <p:spPr>
          <a:xfrm>
            <a:off x="2313851" y="2809817"/>
            <a:ext cx="2707599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itillium Regular" charset="0"/>
              </a:rPr>
              <a:t>Outpatient average | X%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AF6B3C-CD00-45E1-A35A-E0EE8A9336EA}"/>
              </a:ext>
            </a:extLst>
          </p:cNvPr>
          <p:cNvSpPr/>
          <p:nvPr/>
        </p:nvSpPr>
        <p:spPr>
          <a:xfrm>
            <a:off x="3331022" y="3492238"/>
            <a:ext cx="2564864" cy="2923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3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itillium Regular" charset="0"/>
              </a:rPr>
              <a:t>Outpatient average | X%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94771D7-CD84-4DF5-8770-226254538EF4}"/>
              </a:ext>
            </a:extLst>
          </p:cNvPr>
          <p:cNvSpPr/>
          <p:nvPr/>
        </p:nvSpPr>
        <p:spPr>
          <a:xfrm>
            <a:off x="3048145" y="2028416"/>
            <a:ext cx="32306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300" dirty="0">
                <a:solidFill>
                  <a:srgbClr val="E7E6E6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Titillium Regular" charset="0"/>
              </a:rPr>
              <a:t>Outpatient average | X%</a:t>
            </a:r>
          </a:p>
        </p:txBody>
      </p:sp>
    </p:spTree>
    <p:extLst>
      <p:ext uri="{BB962C8B-B14F-4D97-AF65-F5344CB8AC3E}">
        <p14:creationId xmlns:p14="http://schemas.microsoft.com/office/powerpoint/2010/main" val="3932179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1347" y="644525"/>
            <a:ext cx="40293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Case Performance |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Asthma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6600" y="488950"/>
            <a:ext cx="217880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Office Pediatric Performance Snapshot</a:t>
            </a:r>
          </a:p>
        </p:txBody>
      </p:sp>
      <p:sp>
        <p:nvSpPr>
          <p:cNvPr id="16387" name="Rectangle 22"/>
          <p:cNvSpPr>
            <a:spLocks noChangeArrowheads="1"/>
          </p:cNvSpPr>
          <p:nvPr/>
        </p:nvSpPr>
        <p:spPr bwMode="auto">
          <a:xfrm>
            <a:off x="3651250" y="3527953"/>
            <a:ext cx="4111625" cy="315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Breakdown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Patient assessed: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Staff asks for help/activates code: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Airway and breathing assessed: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Documentation initiated: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Appropriate equipment used: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Pulse ox applied and reading obtained: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Equipment used appropriately: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Circulation assessed: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Oxygen started: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Albuterol started: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Airway/breathing reassessed: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endParaRPr lang="en-US" alt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6435595" y="3480126"/>
            <a:ext cx="165735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Team 1</a:t>
            </a:r>
          </a:p>
          <a:p>
            <a:pPr algn="ctr" eaLnBrk="1" hangingPunct="1">
              <a:lnSpc>
                <a:spcPct val="130000"/>
              </a:lnSpc>
            </a:pPr>
            <a:endParaRPr lang="en-US" altLang="en-US" sz="12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[Checks or </a:t>
            </a:r>
            <a:r>
              <a:rPr lang="en-US" altLang="en-US" sz="1200" b="1" dirty="0" err="1">
                <a:latin typeface="Arial" pitchFamily="34" charset="0"/>
                <a:cs typeface="Arial" pitchFamily="34" charset="0"/>
              </a:rPr>
              <a:t>xes</a:t>
            </a: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45" name="Arc 44"/>
          <p:cNvSpPr>
            <a:spLocks noChangeAspect="1"/>
          </p:cNvSpPr>
          <p:nvPr/>
        </p:nvSpPr>
        <p:spPr bwMode="auto">
          <a:xfrm>
            <a:off x="5412582" y="1809739"/>
            <a:ext cx="1344612" cy="1344613"/>
          </a:xfrm>
          <a:prstGeom prst="arc">
            <a:avLst>
              <a:gd name="adj1" fmla="val 16200000"/>
              <a:gd name="adj2" fmla="val 5454432"/>
            </a:avLst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A54CA0-C8A4-E04A-BE83-25E00660BE35}"/>
              </a:ext>
            </a:extLst>
          </p:cNvPr>
          <p:cNvGrpSpPr/>
          <p:nvPr/>
        </p:nvGrpSpPr>
        <p:grpSpPr>
          <a:xfrm>
            <a:off x="5083015" y="957992"/>
            <a:ext cx="2005012" cy="3081954"/>
            <a:chOff x="5083015" y="957992"/>
            <a:chExt cx="2005012" cy="3081954"/>
          </a:xfrm>
        </p:grpSpPr>
        <p:grpSp>
          <p:nvGrpSpPr>
            <p:cNvPr id="16389" name="Group 4"/>
            <p:cNvGrpSpPr>
              <a:grpSpLocks noChangeAspect="1"/>
            </p:cNvGrpSpPr>
            <p:nvPr/>
          </p:nvGrpSpPr>
          <p:grpSpPr bwMode="auto">
            <a:xfrm>
              <a:off x="5083015" y="1467378"/>
              <a:ext cx="2005012" cy="2003425"/>
              <a:chOff x="1769186" y="361035"/>
              <a:chExt cx="1828800" cy="1828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769186" y="361035"/>
                <a:ext cx="1828800" cy="1828800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20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50</a:t>
                </a:r>
                <a:r>
                  <a:rPr lang="en-US" sz="12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%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[site name]</a:t>
                </a:r>
                <a:endParaRPr lang="en-US" sz="900" dirty="0">
                  <a:solidFill>
                    <a:srgbClr val="595959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ctr" eaLnBrk="1" hangingPunct="1"/>
                <a:r>
                  <a:rPr lang="en-US" sz="11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80</a:t>
                </a:r>
                <a:r>
                  <a:rPr lang="en-US" sz="9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%</a:t>
                </a:r>
              </a:p>
              <a:p>
                <a:pPr algn="ctr" eaLnBrk="1" hangingPunct="1"/>
                <a:r>
                  <a:rPr lang="en-US" sz="9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offices</a:t>
                </a:r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1887920" y="479864"/>
                <a:ext cx="1591331" cy="1591143"/>
              </a:xfrm>
              <a:prstGeom prst="arc">
                <a:avLst>
                  <a:gd name="adj1" fmla="val 16200000"/>
                  <a:gd name="adj2" fmla="val 12257016"/>
                </a:avLst>
              </a:prstGeom>
              <a:noFill/>
              <a:ln w="127000" cmpd="sng">
                <a:solidFill>
                  <a:srgbClr val="DDDDDD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1957424" y="549422"/>
                <a:ext cx="1452325" cy="1452027"/>
              </a:xfrm>
              <a:prstGeom prst="arc">
                <a:avLst>
                  <a:gd name="adj1" fmla="val 16200000"/>
                  <a:gd name="adj2" fmla="val 12330112"/>
                </a:avLst>
              </a:prstGeom>
              <a:noFill/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6" name="Rectangle 9"/>
            <p:cNvSpPr>
              <a:spLocks/>
            </p:cNvSpPr>
            <p:nvPr/>
          </p:nvSpPr>
          <p:spPr bwMode="auto">
            <a:xfrm>
              <a:off x="5800725" y="3733559"/>
              <a:ext cx="590550" cy="3063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  <a:latin typeface="Abel"/>
                  <a:ea typeface="ＭＳ Ｐゴシック" charset="-128"/>
                  <a:cs typeface="Abel"/>
                  <a:sym typeface="Titillium Regular" charset="0"/>
                </a:rPr>
                <a:t>50</a:t>
              </a:r>
              <a:r>
                <a:rPr lang="en-US" sz="700" dirty="0">
                  <a:solidFill>
                    <a:schemeClr val="bg2">
                      <a:lumMod val="75000"/>
                    </a:schemeClr>
                  </a:solidFill>
                  <a:latin typeface="Abel"/>
                  <a:ea typeface="ＭＳ Ｐゴシック" charset="-128"/>
                  <a:cs typeface="Abel"/>
                  <a:sym typeface="Titillium Regular" charset="0"/>
                </a:rPr>
                <a:t>%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075363" y="1231106"/>
              <a:ext cx="0" cy="26193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075363" y="3455829"/>
              <a:ext cx="3175" cy="21431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9"/>
            <p:cNvSpPr>
              <a:spLocks/>
            </p:cNvSpPr>
            <p:nvPr/>
          </p:nvSpPr>
          <p:spPr bwMode="auto">
            <a:xfrm>
              <a:off x="5780088" y="957992"/>
              <a:ext cx="590550" cy="3063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  <a:latin typeface="Abel"/>
                  <a:ea typeface="ＭＳ Ｐゴシック" charset="-128"/>
                  <a:cs typeface="Abel"/>
                  <a:sym typeface="Titillium Regular" charset="0"/>
                </a:rPr>
                <a:t>100</a:t>
              </a:r>
              <a:r>
                <a:rPr lang="en-US" sz="700" dirty="0">
                  <a:solidFill>
                    <a:schemeClr val="bg2">
                      <a:lumMod val="75000"/>
                    </a:schemeClr>
                  </a:solidFill>
                  <a:latin typeface="Abel"/>
                  <a:ea typeface="ＭＳ Ｐゴシック" charset="-128"/>
                  <a:cs typeface="Abel"/>
                  <a:sym typeface="Titillium Regular" charset="0"/>
                </a:rPr>
                <a:t>%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88716" y="1141413"/>
            <a:ext cx="183415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Case details</a:t>
            </a:r>
          </a:p>
        </p:txBody>
      </p:sp>
      <p:sp>
        <p:nvSpPr>
          <p:cNvPr id="16396" name="Rectangle 52"/>
          <p:cNvSpPr>
            <a:spLocks noChangeArrowheads="1"/>
          </p:cNvSpPr>
          <p:nvPr/>
        </p:nvSpPr>
        <p:spPr bwMode="auto">
          <a:xfrm>
            <a:off x="412750" y="1812925"/>
            <a:ext cx="32385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300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7-year old boy presenting with respiratory distress</a:t>
            </a:r>
          </a:p>
          <a:p>
            <a:pPr eaLnBrk="1" hangingPunct="1"/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Poor air entry bilat, Biphasic wheezing diffusely, sat 90% RA</a:t>
            </a:r>
          </a:p>
          <a:p>
            <a:pPr eaLnBrk="1" hangingPunct="1">
              <a:buFontTx/>
              <a:buAutoNum type="arabicPeriod"/>
            </a:pPr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Worsening respiratory distress in status asthmaticus at 6 minutes</a:t>
            </a:r>
          </a:p>
          <a:p>
            <a:pPr eaLnBrk="1" hangingPunct="1">
              <a:buFontTx/>
              <a:buAutoNum type="arabicPeriod"/>
            </a:pPr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Improved sat with treatment, activation of 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57328" y="3178083"/>
            <a:ext cx="21058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   Action Items</a:t>
            </a:r>
          </a:p>
        </p:txBody>
      </p:sp>
      <p:sp>
        <p:nvSpPr>
          <p:cNvPr id="16398" name="Rectangle 50"/>
          <p:cNvSpPr>
            <a:spLocks noChangeArrowheads="1"/>
          </p:cNvSpPr>
          <p:nvPr/>
        </p:nvSpPr>
        <p:spPr bwMode="auto">
          <a:xfrm>
            <a:off x="8374856" y="3844697"/>
            <a:ext cx="35935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Robot  "/>
                <a:cs typeface="Arial" pitchFamily="34" charset="0"/>
              </a:rPr>
              <a:t>[Equipment based action item]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ea typeface="Robot  "/>
                <a:cs typeface="Arial" pitchFamily="34" charset="0"/>
              </a:rPr>
              <a:t>[Policy based action item]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5878" y="1387160"/>
            <a:ext cx="20537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Safety threats</a:t>
            </a:r>
          </a:p>
        </p:txBody>
      </p:sp>
      <p:sp>
        <p:nvSpPr>
          <p:cNvPr id="16402" name="Rectangle 50"/>
          <p:cNvSpPr>
            <a:spLocks noChangeArrowheads="1"/>
          </p:cNvSpPr>
          <p:nvPr/>
        </p:nvSpPr>
        <p:spPr bwMode="auto">
          <a:xfrm>
            <a:off x="8496300" y="1731963"/>
            <a:ext cx="3452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1400" dirty="0">
              <a:solidFill>
                <a:srgbClr val="595959"/>
              </a:solidFill>
              <a:latin typeface="Roboto   "/>
              <a:ea typeface="Roboto   "/>
              <a:cs typeface="Roboto   "/>
            </a:endParaRPr>
          </a:p>
          <a:p>
            <a:endParaRPr lang="en-US" altLang="en-US" sz="1400" dirty="0">
              <a:solidFill>
                <a:srgbClr val="595959"/>
              </a:solidFill>
              <a:latin typeface="Robot  "/>
              <a:ea typeface="Robot  "/>
              <a:cs typeface="Robot  "/>
            </a:endParaRPr>
          </a:p>
          <a:p>
            <a:endParaRPr lang="en-US" altLang="en-US" sz="1400" dirty="0">
              <a:solidFill>
                <a:srgbClr val="595959"/>
              </a:solidFill>
              <a:latin typeface="Robot  "/>
              <a:ea typeface="Robot  "/>
              <a:cs typeface="Robot 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5555" y="1966137"/>
            <a:ext cx="3612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>
                <a:latin typeface="Arial" pitchFamily="34" charset="0"/>
                <a:ea typeface="Roboto" pitchFamily="2" charset="0"/>
                <a:cs typeface="Arial" pitchFamily="34" charset="0"/>
              </a:rPr>
              <a:t>[Safety threat one]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latin typeface="Arial" pitchFamily="34" charset="0"/>
                <a:ea typeface="Roboto" pitchFamily="2" charset="0"/>
                <a:cs typeface="Arial" pitchFamily="34" charset="0"/>
              </a:rPr>
              <a:t>[Safety threat two]</a:t>
            </a:r>
          </a:p>
        </p:txBody>
      </p:sp>
    </p:spTree>
    <p:extLst>
      <p:ext uri="{BB962C8B-B14F-4D97-AF65-F5344CB8AC3E}">
        <p14:creationId xmlns:p14="http://schemas.microsoft.com/office/powerpoint/2010/main" val="35673298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2050" y="644525"/>
            <a:ext cx="40479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Case Performance |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Seizure</a:t>
            </a:r>
            <a:endParaRPr lang="en-US" sz="2400" dirty="0">
              <a:solidFill>
                <a:schemeClr val="accen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600" y="488950"/>
            <a:ext cx="217880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Office Pediatric Performance Snapshot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2E7B8-60DB-D44C-ACC1-DB939D90C1BA}"/>
              </a:ext>
            </a:extLst>
          </p:cNvPr>
          <p:cNvGrpSpPr/>
          <p:nvPr/>
        </p:nvGrpSpPr>
        <p:grpSpPr>
          <a:xfrm>
            <a:off x="5081587" y="974409"/>
            <a:ext cx="1813888" cy="2518300"/>
            <a:chOff x="5081588" y="1404938"/>
            <a:chExt cx="2005012" cy="2992437"/>
          </a:xfrm>
        </p:grpSpPr>
        <p:grpSp>
          <p:nvGrpSpPr>
            <p:cNvPr id="16389" name="Group 4"/>
            <p:cNvGrpSpPr>
              <a:grpSpLocks noChangeAspect="1"/>
            </p:cNvGrpSpPr>
            <p:nvPr/>
          </p:nvGrpSpPr>
          <p:grpSpPr bwMode="auto">
            <a:xfrm>
              <a:off x="5081588" y="1924050"/>
              <a:ext cx="2005012" cy="2003425"/>
              <a:chOff x="1769186" y="361035"/>
              <a:chExt cx="1828800" cy="1828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769186" y="361035"/>
                <a:ext cx="1828800" cy="1828800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20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50</a:t>
                </a:r>
                <a:r>
                  <a:rPr lang="en-US" sz="12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%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accent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[Site name]</a:t>
                </a:r>
                <a:endParaRPr lang="en-US" sz="900" dirty="0">
                  <a:solidFill>
                    <a:srgbClr val="595959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ctr" eaLnBrk="1" hangingPunct="1"/>
                <a:r>
                  <a:rPr lang="en-US" sz="11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80</a:t>
                </a:r>
                <a:r>
                  <a:rPr lang="en-US" sz="9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%</a:t>
                </a:r>
              </a:p>
              <a:p>
                <a:pPr algn="ctr" eaLnBrk="1" hangingPunct="1"/>
                <a:r>
                  <a:rPr lang="en-US" sz="900" dirty="0">
                    <a:solidFill>
                      <a:srgbClr val="BBBBBB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Offices</a:t>
                </a:r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1887920" y="479864"/>
                <a:ext cx="1591331" cy="1591143"/>
              </a:xfrm>
              <a:prstGeom prst="arc">
                <a:avLst>
                  <a:gd name="adj1" fmla="val 16200000"/>
                  <a:gd name="adj2" fmla="val 12257016"/>
                </a:avLst>
              </a:prstGeom>
              <a:noFill/>
              <a:ln w="127000" cmpd="sng">
                <a:solidFill>
                  <a:srgbClr val="DDDDDD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Arc 43"/>
              <p:cNvSpPr/>
              <p:nvPr/>
            </p:nvSpPr>
            <p:spPr>
              <a:xfrm>
                <a:off x="1957424" y="549422"/>
                <a:ext cx="1452325" cy="1452027"/>
              </a:xfrm>
              <a:prstGeom prst="arc">
                <a:avLst>
                  <a:gd name="adj1" fmla="val 16200000"/>
                  <a:gd name="adj2" fmla="val 12330112"/>
                </a:avLst>
              </a:prstGeom>
              <a:noFill/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663B8A-AACC-4542-AEBD-45282731928B}"/>
                </a:ext>
              </a:extLst>
            </p:cNvPr>
            <p:cNvGrpSpPr/>
            <p:nvPr/>
          </p:nvGrpSpPr>
          <p:grpSpPr>
            <a:xfrm>
              <a:off x="5411788" y="1404938"/>
              <a:ext cx="1344612" cy="2992437"/>
              <a:chOff x="5411788" y="1404938"/>
              <a:chExt cx="1344612" cy="2992437"/>
            </a:xfrm>
          </p:grpSpPr>
          <p:sp>
            <p:nvSpPr>
              <p:cNvPr id="45" name="Arc 44"/>
              <p:cNvSpPr>
                <a:spLocks noChangeAspect="1"/>
              </p:cNvSpPr>
              <p:nvPr/>
            </p:nvSpPr>
            <p:spPr bwMode="auto">
              <a:xfrm>
                <a:off x="5411788" y="2257425"/>
                <a:ext cx="1344612" cy="1344613"/>
              </a:xfrm>
              <a:prstGeom prst="arc">
                <a:avLst>
                  <a:gd name="adj1" fmla="val 16200000"/>
                  <a:gd name="adj2" fmla="val 5454432"/>
                </a:avLst>
              </a:prstGeom>
              <a:noFill/>
              <a:ln w="1270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Rectangle 9"/>
              <p:cNvSpPr>
                <a:spLocks/>
              </p:cNvSpPr>
              <p:nvPr/>
            </p:nvSpPr>
            <p:spPr bwMode="auto">
              <a:xfrm>
                <a:off x="5789613" y="4090988"/>
                <a:ext cx="590550" cy="3063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  <a:latin typeface="Abel"/>
                    <a:ea typeface="ＭＳ Ｐゴシック" charset="-128"/>
                    <a:cs typeface="Abel"/>
                    <a:sym typeface="Titillium Regular" charset="0"/>
                  </a:rPr>
                  <a:t>50</a:t>
                </a:r>
                <a:r>
                  <a:rPr lang="en-US" sz="700" dirty="0">
                    <a:solidFill>
                      <a:schemeClr val="bg2">
                        <a:lumMod val="75000"/>
                      </a:schemeClr>
                    </a:solidFill>
                    <a:latin typeface="Abel"/>
                    <a:ea typeface="ＭＳ Ｐゴシック" charset="-128"/>
                    <a:cs typeface="Abel"/>
                    <a:sym typeface="Titillium Regular" charset="0"/>
                  </a:rPr>
                  <a:t>%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6075363" y="1671638"/>
                <a:ext cx="0" cy="26193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075363" y="3930650"/>
                <a:ext cx="3175" cy="21431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9"/>
              <p:cNvSpPr>
                <a:spLocks/>
              </p:cNvSpPr>
              <p:nvPr/>
            </p:nvSpPr>
            <p:spPr bwMode="auto">
              <a:xfrm>
                <a:off x="5808663" y="1404938"/>
                <a:ext cx="590550" cy="3063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bg2">
                        <a:lumMod val="75000"/>
                      </a:schemeClr>
                    </a:solidFill>
                    <a:latin typeface="Abel"/>
                    <a:ea typeface="ＭＳ Ｐゴシック" charset="-128"/>
                    <a:cs typeface="Abel"/>
                    <a:sym typeface="Titillium Regular" charset="0"/>
                  </a:rPr>
                  <a:t>100</a:t>
                </a:r>
                <a:r>
                  <a:rPr lang="en-US" sz="700" dirty="0">
                    <a:solidFill>
                      <a:schemeClr val="bg2">
                        <a:lumMod val="75000"/>
                      </a:schemeClr>
                    </a:solidFill>
                    <a:latin typeface="Abel"/>
                    <a:ea typeface="ＭＳ Ｐゴシック" charset="-128"/>
                    <a:cs typeface="Abel"/>
                    <a:sym typeface="Titillium Regular" charset="0"/>
                  </a:rPr>
                  <a:t>%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988716" y="1141413"/>
            <a:ext cx="183415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Case details</a:t>
            </a:r>
          </a:p>
        </p:txBody>
      </p:sp>
      <p:sp>
        <p:nvSpPr>
          <p:cNvPr id="16396" name="Rectangle 52"/>
          <p:cNvSpPr>
            <a:spLocks noChangeArrowheads="1"/>
          </p:cNvSpPr>
          <p:nvPr/>
        </p:nvSpPr>
        <p:spPr bwMode="auto">
          <a:xfrm>
            <a:off x="412750" y="1812925"/>
            <a:ext cx="32385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3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5-year old boy presenting with generalized tonic/</a:t>
            </a:r>
            <a:r>
              <a:rPr lang="en-US" altLang="en-US" sz="1300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clonic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seizure in waiting room</a:t>
            </a:r>
          </a:p>
          <a:p>
            <a:pPr eaLnBrk="1" hangingPunct="1"/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Unresponsive with reactive pupils</a:t>
            </a:r>
          </a:p>
          <a:p>
            <a:pPr eaLnBrk="1" hangingPunct="1">
              <a:buFontTx/>
              <a:buAutoNum type="arabicPeriod"/>
            </a:pPr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Tonic/</a:t>
            </a:r>
            <a:r>
              <a:rPr lang="en-US" altLang="en-US" sz="1300" dirty="0" err="1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clonic</a:t>
            </a: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seizure continues, sat drops at 5 minutes</a:t>
            </a:r>
          </a:p>
          <a:p>
            <a:pPr eaLnBrk="1" hangingPunct="1">
              <a:buFontTx/>
              <a:buAutoNum type="arabicPeriod"/>
            </a:pPr>
            <a:endParaRPr lang="en-US" altLang="en-US" sz="13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13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Improved sat/vitals with oxygen administration, activation of 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57328" y="3178083"/>
            <a:ext cx="21058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   Action Items</a:t>
            </a:r>
          </a:p>
        </p:txBody>
      </p:sp>
      <p:sp>
        <p:nvSpPr>
          <p:cNvPr id="16398" name="Rectangle 50"/>
          <p:cNvSpPr>
            <a:spLocks noChangeArrowheads="1"/>
          </p:cNvSpPr>
          <p:nvPr/>
        </p:nvSpPr>
        <p:spPr bwMode="auto">
          <a:xfrm>
            <a:off x="8374856" y="3844697"/>
            <a:ext cx="35935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300" dirty="0">
                <a:latin typeface="Arial" pitchFamily="34" charset="0"/>
                <a:ea typeface="Robot  "/>
                <a:cs typeface="Arial" pitchFamily="34" charset="0"/>
              </a:rPr>
              <a:t>[Equipment based action item]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300" dirty="0">
                <a:latin typeface="Arial" pitchFamily="34" charset="0"/>
                <a:ea typeface="Robot  "/>
                <a:cs typeface="Arial" pitchFamily="34" charset="0"/>
              </a:rPr>
              <a:t>[Policy based action item]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5878" y="1387160"/>
            <a:ext cx="20537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Safety threats</a:t>
            </a:r>
          </a:p>
        </p:txBody>
      </p:sp>
      <p:sp>
        <p:nvSpPr>
          <p:cNvPr id="16402" name="Rectangle 50"/>
          <p:cNvSpPr>
            <a:spLocks noChangeArrowheads="1"/>
          </p:cNvSpPr>
          <p:nvPr/>
        </p:nvSpPr>
        <p:spPr bwMode="auto">
          <a:xfrm>
            <a:off x="8496300" y="1731963"/>
            <a:ext cx="3452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1400" dirty="0">
              <a:solidFill>
                <a:srgbClr val="595959"/>
              </a:solidFill>
              <a:latin typeface="Roboto   "/>
              <a:ea typeface="Roboto   "/>
              <a:cs typeface="Roboto   "/>
            </a:endParaRPr>
          </a:p>
          <a:p>
            <a:endParaRPr lang="en-US" altLang="en-US" sz="1400" dirty="0">
              <a:solidFill>
                <a:srgbClr val="595959"/>
              </a:solidFill>
              <a:latin typeface="Robot  "/>
              <a:ea typeface="Robot  "/>
              <a:cs typeface="Robot  "/>
            </a:endParaRPr>
          </a:p>
          <a:p>
            <a:endParaRPr lang="en-US" altLang="en-US" sz="1400" dirty="0">
              <a:solidFill>
                <a:srgbClr val="595959"/>
              </a:solidFill>
              <a:latin typeface="Robot  "/>
              <a:ea typeface="Robot  "/>
              <a:cs typeface="Robot 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5555" y="1966137"/>
            <a:ext cx="36128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>
                <a:latin typeface="Arial" pitchFamily="34" charset="0"/>
                <a:ea typeface="Roboto" pitchFamily="2" charset="0"/>
                <a:cs typeface="Arial" pitchFamily="34" charset="0"/>
              </a:rPr>
              <a:t>[Safety threat one]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latin typeface="Arial" pitchFamily="34" charset="0"/>
                <a:ea typeface="Roboto" pitchFamily="2" charset="0"/>
                <a:cs typeface="Arial" pitchFamily="34" charset="0"/>
              </a:rPr>
              <a:t>[Safety threat two]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0096BD2-31AD-084A-A875-7F4DFA75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037" y="2923587"/>
            <a:ext cx="5899150" cy="35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Breakdown</a:t>
            </a:r>
          </a:p>
          <a:p>
            <a:pPr eaLnBrk="1" hangingPunct="1"/>
            <a:endParaRPr lang="en-US" altLang="en-US" sz="1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Patient assessed immediately: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Staff asks for help/activates code: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 Patient moved to safe position: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4. Time of seizure/events documented: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5. Airway and breathing assessed: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6. Patient positioned to open airway: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7. Appropriate equipment used: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8. Pulse ox applied and reading obtained: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9. Equipment used appropriately: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10. Circulation assessed: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11. Oxygen started if hypoxic: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12. Medications administered appropriately: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13. Airway and breathing reassessed: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08AED-BAE6-2A49-9C03-D35F92DE5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074" y="2930269"/>
            <a:ext cx="165735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Team 1</a:t>
            </a:r>
          </a:p>
          <a:p>
            <a:pPr algn="ctr" eaLnBrk="1" hangingPunct="1">
              <a:lnSpc>
                <a:spcPct val="130000"/>
              </a:lnSpc>
            </a:pPr>
            <a:endParaRPr lang="en-US" altLang="en-US" sz="12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[Checks or </a:t>
            </a:r>
            <a:r>
              <a:rPr lang="en-US" altLang="en-US" sz="1200" b="1" dirty="0" err="1">
                <a:latin typeface="Arial" pitchFamily="34" charset="0"/>
                <a:cs typeface="Arial" pitchFamily="34" charset="0"/>
              </a:rPr>
              <a:t>xes</a:t>
            </a:r>
            <a:r>
              <a:rPr lang="en-US" altLang="en-US" sz="1200" b="1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8982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BB024-695D-431C-982D-811EE4889F02}"/>
              </a:ext>
            </a:extLst>
          </p:cNvPr>
          <p:cNvSpPr txBox="1"/>
          <p:nvPr/>
        </p:nvSpPr>
        <p:spPr>
          <a:xfrm>
            <a:off x="3398110" y="540435"/>
            <a:ext cx="532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Overall Performance |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Other Elements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90D17-449B-4677-8A0A-82AED0ECC399}"/>
              </a:ext>
            </a:extLst>
          </p:cNvPr>
          <p:cNvSpPr/>
          <p:nvPr/>
        </p:nvSpPr>
        <p:spPr>
          <a:xfrm>
            <a:off x="3521677" y="309603"/>
            <a:ext cx="40007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Office Pediatric Performance Snapshot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A160CF-9925-A942-BBFF-1DAFB581C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80272"/>
              </p:ext>
            </p:extLst>
          </p:nvPr>
        </p:nvGraphicFramePr>
        <p:xfrm>
          <a:off x="1903129" y="1688657"/>
          <a:ext cx="6667434" cy="368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86">
                  <a:extLst>
                    <a:ext uri="{9D8B030D-6E8A-4147-A177-3AD203B41FA5}">
                      <a16:colId xmlns:a16="http://schemas.microsoft.com/office/drawing/2014/main" val="3923461542"/>
                    </a:ext>
                  </a:extLst>
                </a:gridCol>
                <a:gridCol w="1584070">
                  <a:extLst>
                    <a:ext uri="{9D8B030D-6E8A-4147-A177-3AD203B41FA5}">
                      <a16:colId xmlns:a16="http://schemas.microsoft.com/office/drawing/2014/main" val="3286518296"/>
                    </a:ext>
                  </a:extLst>
                </a:gridCol>
                <a:gridCol w="1636623">
                  <a:extLst>
                    <a:ext uri="{9D8B030D-6E8A-4147-A177-3AD203B41FA5}">
                      <a16:colId xmlns:a16="http://schemas.microsoft.com/office/drawing/2014/main" val="2434726964"/>
                    </a:ext>
                  </a:extLst>
                </a:gridCol>
                <a:gridCol w="789755">
                  <a:extLst>
                    <a:ext uri="{9D8B030D-6E8A-4147-A177-3AD203B41FA5}">
                      <a16:colId xmlns:a16="http://schemas.microsoft.com/office/drawing/2014/main" val="1474404374"/>
                    </a:ext>
                  </a:extLst>
                </a:gridCol>
              </a:tblGrid>
              <a:tr h="66768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Metrics/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Asthma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(Team1)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Seizure 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(Team1)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92145"/>
                  </a:ext>
                </a:extLst>
              </a:tr>
              <a:tr h="74865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Disposition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member designated to activate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889461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Disposition:</a:t>
                      </a:r>
                    </a:p>
                    <a:p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 activation includes: Patient, age, chief complaint/issue, location of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471227"/>
                  </a:ext>
                </a:extLst>
              </a:tr>
              <a:tr h="1336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work Evaluation: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(CTS: A summary teamwork evaluation tool was completed for ALL cases)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51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31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2F7B3-0104-5240-AB72-8ACCA6F14274}"/>
              </a:ext>
            </a:extLst>
          </p:cNvPr>
          <p:cNvSpPr txBox="1"/>
          <p:nvPr/>
        </p:nvSpPr>
        <p:spPr>
          <a:xfrm>
            <a:off x="2500740" y="543671"/>
            <a:ext cx="63984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AAP Guidelines Readiness Score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5A0D6-7E8F-E248-AD71-9694E23A9035}"/>
              </a:ext>
            </a:extLst>
          </p:cNvPr>
          <p:cNvSpPr txBox="1"/>
          <p:nvPr/>
        </p:nvSpPr>
        <p:spPr>
          <a:xfrm>
            <a:off x="852407" y="1456841"/>
            <a:ext cx="3642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site readiness score: X%</a:t>
            </a:r>
          </a:p>
          <a:p>
            <a:endParaRPr lang="en-US" dirty="0"/>
          </a:p>
          <a:p>
            <a:r>
              <a:rPr lang="en-US" dirty="0"/>
              <a:t>Essential equipment: X%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Additional equipment: X%</a:t>
            </a:r>
          </a:p>
          <a:p>
            <a:endParaRPr lang="en-US" dirty="0"/>
          </a:p>
          <a:p>
            <a:r>
              <a:rPr lang="en-US" dirty="0"/>
              <a:t>Protocol/Policies/Guidelines: X%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D212F-CCCE-AD4E-A282-527585CDFEDF}"/>
              </a:ext>
            </a:extLst>
          </p:cNvPr>
          <p:cNvSpPr txBox="1"/>
          <p:nvPr/>
        </p:nvSpPr>
        <p:spPr>
          <a:xfrm>
            <a:off x="5331417" y="1456840"/>
            <a:ext cx="2960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average: X%</a:t>
            </a:r>
          </a:p>
          <a:p>
            <a:endParaRPr lang="en-US" dirty="0"/>
          </a:p>
          <a:p>
            <a:r>
              <a:rPr lang="en-US" dirty="0"/>
              <a:t>Office average: X%</a:t>
            </a:r>
          </a:p>
          <a:p>
            <a:endParaRPr lang="en-US" dirty="0"/>
          </a:p>
          <a:p>
            <a:r>
              <a:rPr lang="en-US" dirty="0"/>
              <a:t>Office average: X%</a:t>
            </a:r>
          </a:p>
          <a:p>
            <a:endParaRPr lang="en-US" dirty="0"/>
          </a:p>
          <a:p>
            <a:r>
              <a:rPr lang="en-US" dirty="0"/>
              <a:t>Office average: X%</a:t>
            </a:r>
          </a:p>
        </p:txBody>
      </p:sp>
    </p:spTree>
    <p:extLst>
      <p:ext uri="{BB962C8B-B14F-4D97-AF65-F5344CB8AC3E}">
        <p14:creationId xmlns:p14="http://schemas.microsoft.com/office/powerpoint/2010/main" val="320811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1245671" y="454465"/>
            <a:ext cx="1400759" cy="972720"/>
            <a:chOff x="548" y="488"/>
            <a:chExt cx="3963" cy="2752"/>
          </a:xfrm>
          <a:solidFill>
            <a:srgbClr val="333F50"/>
          </a:solidFill>
        </p:grpSpPr>
        <p:sp>
          <p:nvSpPr>
            <p:cNvPr id="77" name="Freeform 5"/>
            <p:cNvSpPr>
              <a:spLocks noEditPoints="1"/>
            </p:cNvSpPr>
            <p:nvPr/>
          </p:nvSpPr>
          <p:spPr bwMode="auto">
            <a:xfrm>
              <a:off x="1979" y="2102"/>
              <a:ext cx="1027" cy="1028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0" y="429"/>
                </a:cxn>
                <a:cxn ang="0">
                  <a:pos x="428" y="857"/>
                </a:cxn>
                <a:cxn ang="0">
                  <a:pos x="856" y="429"/>
                </a:cxn>
                <a:cxn ang="0">
                  <a:pos x="428" y="0"/>
                </a:cxn>
                <a:cxn ang="0">
                  <a:pos x="428" y="602"/>
                </a:cxn>
                <a:cxn ang="0">
                  <a:pos x="254" y="429"/>
                </a:cxn>
                <a:cxn ang="0">
                  <a:pos x="428" y="255"/>
                </a:cxn>
                <a:cxn ang="0">
                  <a:pos x="601" y="429"/>
                </a:cxn>
                <a:cxn ang="0">
                  <a:pos x="428" y="602"/>
                </a:cxn>
              </a:cxnLst>
              <a:rect l="0" t="0" r="r" b="b"/>
              <a:pathLst>
                <a:path w="856" h="857">
                  <a:moveTo>
                    <a:pt x="428" y="0"/>
                  </a:moveTo>
                  <a:cubicBezTo>
                    <a:pt x="192" y="0"/>
                    <a:pt x="0" y="192"/>
                    <a:pt x="0" y="429"/>
                  </a:cubicBezTo>
                  <a:cubicBezTo>
                    <a:pt x="0" y="665"/>
                    <a:pt x="192" y="857"/>
                    <a:pt x="428" y="857"/>
                  </a:cubicBezTo>
                  <a:cubicBezTo>
                    <a:pt x="664" y="857"/>
                    <a:pt x="856" y="665"/>
                    <a:pt x="856" y="429"/>
                  </a:cubicBezTo>
                  <a:cubicBezTo>
                    <a:pt x="856" y="192"/>
                    <a:pt x="664" y="0"/>
                    <a:pt x="428" y="0"/>
                  </a:cubicBezTo>
                  <a:close/>
                  <a:moveTo>
                    <a:pt x="428" y="602"/>
                  </a:moveTo>
                  <a:cubicBezTo>
                    <a:pt x="332" y="602"/>
                    <a:pt x="254" y="524"/>
                    <a:pt x="254" y="429"/>
                  </a:cubicBezTo>
                  <a:cubicBezTo>
                    <a:pt x="254" y="333"/>
                    <a:pt x="332" y="255"/>
                    <a:pt x="428" y="255"/>
                  </a:cubicBezTo>
                  <a:cubicBezTo>
                    <a:pt x="524" y="255"/>
                    <a:pt x="601" y="333"/>
                    <a:pt x="601" y="429"/>
                  </a:cubicBezTo>
                  <a:cubicBezTo>
                    <a:pt x="601" y="524"/>
                    <a:pt x="524" y="602"/>
                    <a:pt x="428" y="6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1869" y="1991"/>
              <a:ext cx="1246" cy="1249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2005" y="2406"/>
              <a:ext cx="23" cy="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1996" y="2400"/>
              <a:ext cx="24" cy="2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1966" y="2369"/>
              <a:ext cx="93" cy="9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82" name="Freeform 10"/>
            <p:cNvSpPr>
              <a:spLocks noEditPoints="1"/>
            </p:cNvSpPr>
            <p:nvPr/>
          </p:nvSpPr>
          <p:spPr bwMode="auto">
            <a:xfrm>
              <a:off x="1853" y="2258"/>
              <a:ext cx="319" cy="317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1999" y="2307"/>
              <a:ext cx="26" cy="70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912" y="2425"/>
              <a:ext cx="74" cy="5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2039" y="2425"/>
              <a:ext cx="76" cy="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2491" y="2592"/>
              <a:ext cx="28" cy="4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39"/>
                </a:cxn>
                <a:cxn ang="0">
                  <a:pos x="22" y="17"/>
                </a:cxn>
                <a:cxn ang="0">
                  <a:pos x="0" y="1"/>
                </a:cxn>
              </a:cxnLst>
              <a:rect l="0" t="0" r="r" b="b"/>
              <a:pathLst>
                <a:path w="23" h="39">
                  <a:moveTo>
                    <a:pt x="0" y="1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8" y="35"/>
                    <a:pt x="23" y="26"/>
                    <a:pt x="22" y="17"/>
                  </a:cubicBezTo>
                  <a:cubicBezTo>
                    <a:pt x="20" y="7"/>
                    <a:pt x="1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2470" y="2595"/>
              <a:ext cx="27" cy="46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3" y="38"/>
                </a:cxn>
                <a:cxn ang="0">
                  <a:pos x="14" y="0"/>
                </a:cxn>
                <a:cxn ang="0">
                  <a:pos x="2" y="22"/>
                </a:cxn>
              </a:cxnLst>
              <a:rect l="0" t="0" r="r" b="b"/>
              <a:pathLst>
                <a:path w="23" h="39">
                  <a:moveTo>
                    <a:pt x="2" y="22"/>
                  </a:moveTo>
                  <a:cubicBezTo>
                    <a:pt x="4" y="32"/>
                    <a:pt x="13" y="39"/>
                    <a:pt x="23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4"/>
                    <a:pt x="0" y="13"/>
                    <a:pt x="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2243" y="2366"/>
              <a:ext cx="502" cy="502"/>
            </a:xfrm>
            <a:custGeom>
              <a:avLst/>
              <a:gdLst/>
              <a:ahLst/>
              <a:cxnLst>
                <a:cxn ang="0">
                  <a:pos x="417" y="203"/>
                </a:cxn>
                <a:cxn ang="0">
                  <a:pos x="409" y="177"/>
                </a:cxn>
                <a:cxn ang="0">
                  <a:pos x="405" y="158"/>
                </a:cxn>
                <a:cxn ang="0">
                  <a:pos x="402" y="131"/>
                </a:cxn>
                <a:cxn ang="0">
                  <a:pos x="363" y="128"/>
                </a:cxn>
                <a:cxn ang="0">
                  <a:pos x="379" y="86"/>
                </a:cxn>
                <a:cxn ang="0">
                  <a:pos x="335" y="89"/>
                </a:cxn>
                <a:cxn ang="0">
                  <a:pos x="344" y="51"/>
                </a:cxn>
                <a:cxn ang="0">
                  <a:pos x="319" y="40"/>
                </a:cxn>
                <a:cxn ang="0">
                  <a:pos x="302" y="30"/>
                </a:cxn>
                <a:cxn ang="0">
                  <a:pos x="280" y="14"/>
                </a:cxn>
                <a:cxn ang="0">
                  <a:pos x="252" y="41"/>
                </a:cxn>
                <a:cxn ang="0">
                  <a:pos x="232" y="1"/>
                </a:cxn>
                <a:cxn ang="0">
                  <a:pos x="210" y="35"/>
                </a:cxn>
                <a:cxn ang="0">
                  <a:pos x="188" y="1"/>
                </a:cxn>
                <a:cxn ang="0">
                  <a:pos x="168" y="41"/>
                </a:cxn>
                <a:cxn ang="0">
                  <a:pos x="140" y="14"/>
                </a:cxn>
                <a:cxn ang="0">
                  <a:pos x="117" y="30"/>
                </a:cxn>
                <a:cxn ang="0">
                  <a:pos x="101" y="40"/>
                </a:cxn>
                <a:cxn ang="0">
                  <a:pos x="76" y="51"/>
                </a:cxn>
                <a:cxn ang="0">
                  <a:pos x="85" y="89"/>
                </a:cxn>
                <a:cxn ang="0">
                  <a:pos x="40" y="86"/>
                </a:cxn>
                <a:cxn ang="0">
                  <a:pos x="56" y="128"/>
                </a:cxn>
                <a:cxn ang="0">
                  <a:pos x="18" y="131"/>
                </a:cxn>
                <a:cxn ang="0">
                  <a:pos x="15" y="158"/>
                </a:cxn>
                <a:cxn ang="0">
                  <a:pos x="11" y="177"/>
                </a:cxn>
                <a:cxn ang="0">
                  <a:pos x="2" y="203"/>
                </a:cxn>
                <a:cxn ang="0">
                  <a:pos x="36" y="222"/>
                </a:cxn>
                <a:cxn ang="0">
                  <a:pos x="5" y="253"/>
                </a:cxn>
                <a:cxn ang="0">
                  <a:pos x="46" y="269"/>
                </a:cxn>
                <a:cxn ang="0">
                  <a:pos x="23" y="300"/>
                </a:cxn>
                <a:cxn ang="0">
                  <a:pos x="41" y="320"/>
                </a:cxn>
                <a:cxn ang="0">
                  <a:pos x="52" y="336"/>
                </a:cxn>
                <a:cxn ang="0">
                  <a:pos x="66" y="360"/>
                </a:cxn>
                <a:cxn ang="0">
                  <a:pos x="103" y="347"/>
                </a:cxn>
                <a:cxn ang="0">
                  <a:pos x="105" y="391"/>
                </a:cxn>
                <a:cxn ang="0">
                  <a:pos x="145" y="371"/>
                </a:cxn>
                <a:cxn ang="0">
                  <a:pos x="152" y="409"/>
                </a:cxn>
                <a:cxn ang="0">
                  <a:pos x="179" y="409"/>
                </a:cxn>
                <a:cxn ang="0">
                  <a:pos x="198" y="411"/>
                </a:cxn>
                <a:cxn ang="0">
                  <a:pos x="221" y="411"/>
                </a:cxn>
                <a:cxn ang="0">
                  <a:pos x="240" y="409"/>
                </a:cxn>
                <a:cxn ang="0">
                  <a:pos x="268" y="409"/>
                </a:cxn>
                <a:cxn ang="0">
                  <a:pos x="275" y="371"/>
                </a:cxn>
                <a:cxn ang="0">
                  <a:pos x="314" y="391"/>
                </a:cxn>
                <a:cxn ang="0">
                  <a:pos x="317" y="347"/>
                </a:cxn>
                <a:cxn ang="0">
                  <a:pos x="353" y="360"/>
                </a:cxn>
                <a:cxn ang="0">
                  <a:pos x="367" y="336"/>
                </a:cxn>
                <a:cxn ang="0">
                  <a:pos x="378" y="320"/>
                </a:cxn>
                <a:cxn ang="0">
                  <a:pos x="396" y="300"/>
                </a:cxn>
                <a:cxn ang="0">
                  <a:pos x="373" y="269"/>
                </a:cxn>
                <a:cxn ang="0">
                  <a:pos x="415" y="253"/>
                </a:cxn>
                <a:cxn ang="0">
                  <a:pos x="383" y="222"/>
                </a:cxn>
                <a:cxn ang="0">
                  <a:pos x="94" y="180"/>
                </a:cxn>
                <a:cxn ang="0">
                  <a:pos x="239" y="94"/>
                </a:cxn>
                <a:cxn ang="0">
                  <a:pos x="210" y="355"/>
                </a:cxn>
                <a:cxn ang="0">
                  <a:pos x="210" y="355"/>
                </a:cxn>
                <a:cxn ang="0">
                  <a:pos x="251" y="210"/>
                </a:cxn>
                <a:cxn ang="0">
                  <a:pos x="325" y="180"/>
                </a:cxn>
              </a:cxnLst>
              <a:rect l="0" t="0" r="r" b="b"/>
              <a:pathLst>
                <a:path w="419" h="419">
                  <a:moveTo>
                    <a:pt x="411" y="219"/>
                  </a:moveTo>
                  <a:cubicBezTo>
                    <a:pt x="413" y="219"/>
                    <a:pt x="415" y="218"/>
                    <a:pt x="417" y="216"/>
                  </a:cubicBezTo>
                  <a:cubicBezTo>
                    <a:pt x="418" y="214"/>
                    <a:pt x="419" y="212"/>
                    <a:pt x="419" y="210"/>
                  </a:cubicBezTo>
                  <a:cubicBezTo>
                    <a:pt x="419" y="207"/>
                    <a:pt x="418" y="205"/>
                    <a:pt x="417" y="203"/>
                  </a:cubicBezTo>
                  <a:cubicBezTo>
                    <a:pt x="415" y="201"/>
                    <a:pt x="413" y="200"/>
                    <a:pt x="411" y="200"/>
                  </a:cubicBezTo>
                  <a:cubicBezTo>
                    <a:pt x="408" y="200"/>
                    <a:pt x="395" y="198"/>
                    <a:pt x="383" y="197"/>
                  </a:cubicBezTo>
                  <a:cubicBezTo>
                    <a:pt x="383" y="193"/>
                    <a:pt x="382" y="189"/>
                    <a:pt x="382" y="185"/>
                  </a:cubicBezTo>
                  <a:cubicBezTo>
                    <a:pt x="393" y="182"/>
                    <a:pt x="406" y="178"/>
                    <a:pt x="409" y="177"/>
                  </a:cubicBezTo>
                  <a:cubicBezTo>
                    <a:pt x="411" y="176"/>
                    <a:pt x="413" y="174"/>
                    <a:pt x="414" y="173"/>
                  </a:cubicBezTo>
                  <a:cubicBezTo>
                    <a:pt x="415" y="171"/>
                    <a:pt x="415" y="168"/>
                    <a:pt x="415" y="166"/>
                  </a:cubicBezTo>
                  <a:cubicBezTo>
                    <a:pt x="414" y="164"/>
                    <a:pt x="413" y="162"/>
                    <a:pt x="411" y="160"/>
                  </a:cubicBezTo>
                  <a:cubicBezTo>
                    <a:pt x="409" y="159"/>
                    <a:pt x="407" y="158"/>
                    <a:pt x="405" y="158"/>
                  </a:cubicBezTo>
                  <a:cubicBezTo>
                    <a:pt x="402" y="159"/>
                    <a:pt x="389" y="160"/>
                    <a:pt x="377" y="162"/>
                  </a:cubicBezTo>
                  <a:cubicBezTo>
                    <a:pt x="376" y="158"/>
                    <a:pt x="374" y="154"/>
                    <a:pt x="373" y="150"/>
                  </a:cubicBezTo>
                  <a:cubicBezTo>
                    <a:pt x="384" y="144"/>
                    <a:pt x="395" y="137"/>
                    <a:pt x="397" y="136"/>
                  </a:cubicBezTo>
                  <a:cubicBezTo>
                    <a:pt x="400" y="135"/>
                    <a:pt x="401" y="133"/>
                    <a:pt x="402" y="131"/>
                  </a:cubicBezTo>
                  <a:cubicBezTo>
                    <a:pt x="402" y="129"/>
                    <a:pt x="402" y="126"/>
                    <a:pt x="401" y="124"/>
                  </a:cubicBezTo>
                  <a:cubicBezTo>
                    <a:pt x="400" y="122"/>
                    <a:pt x="398" y="120"/>
                    <a:pt x="396" y="119"/>
                  </a:cubicBezTo>
                  <a:cubicBezTo>
                    <a:pt x="394" y="118"/>
                    <a:pt x="392" y="118"/>
                    <a:pt x="390" y="119"/>
                  </a:cubicBezTo>
                  <a:cubicBezTo>
                    <a:pt x="387" y="120"/>
                    <a:pt x="375" y="124"/>
                    <a:pt x="363" y="128"/>
                  </a:cubicBezTo>
                  <a:cubicBezTo>
                    <a:pt x="361" y="124"/>
                    <a:pt x="359" y="121"/>
                    <a:pt x="357" y="117"/>
                  </a:cubicBezTo>
                  <a:cubicBezTo>
                    <a:pt x="366" y="109"/>
                    <a:pt x="376" y="100"/>
                    <a:pt x="378" y="99"/>
                  </a:cubicBezTo>
                  <a:cubicBezTo>
                    <a:pt x="380" y="97"/>
                    <a:pt x="381" y="95"/>
                    <a:pt x="381" y="93"/>
                  </a:cubicBezTo>
                  <a:cubicBezTo>
                    <a:pt x="381" y="90"/>
                    <a:pt x="381" y="88"/>
                    <a:pt x="379" y="86"/>
                  </a:cubicBezTo>
                  <a:cubicBezTo>
                    <a:pt x="378" y="84"/>
                    <a:pt x="376" y="83"/>
                    <a:pt x="374" y="82"/>
                  </a:cubicBezTo>
                  <a:cubicBezTo>
                    <a:pt x="371" y="82"/>
                    <a:pt x="369" y="82"/>
                    <a:pt x="367" y="83"/>
                  </a:cubicBezTo>
                  <a:cubicBezTo>
                    <a:pt x="365" y="85"/>
                    <a:pt x="353" y="91"/>
                    <a:pt x="343" y="98"/>
                  </a:cubicBezTo>
                  <a:cubicBezTo>
                    <a:pt x="340" y="95"/>
                    <a:pt x="338" y="91"/>
                    <a:pt x="335" y="89"/>
                  </a:cubicBezTo>
                  <a:cubicBezTo>
                    <a:pt x="342" y="79"/>
                    <a:pt x="350" y="68"/>
                    <a:pt x="351" y="66"/>
                  </a:cubicBezTo>
                  <a:cubicBezTo>
                    <a:pt x="353" y="64"/>
                    <a:pt x="353" y="62"/>
                    <a:pt x="353" y="59"/>
                  </a:cubicBezTo>
                  <a:cubicBezTo>
                    <a:pt x="353" y="57"/>
                    <a:pt x="352" y="55"/>
                    <a:pt x="350" y="53"/>
                  </a:cubicBezTo>
                  <a:cubicBezTo>
                    <a:pt x="348" y="52"/>
                    <a:pt x="346" y="51"/>
                    <a:pt x="344" y="51"/>
                  </a:cubicBezTo>
                  <a:cubicBezTo>
                    <a:pt x="341" y="51"/>
                    <a:pt x="339" y="52"/>
                    <a:pt x="337" y="53"/>
                  </a:cubicBezTo>
                  <a:cubicBezTo>
                    <a:pt x="335" y="55"/>
                    <a:pt x="326" y="64"/>
                    <a:pt x="317" y="72"/>
                  </a:cubicBezTo>
                  <a:cubicBezTo>
                    <a:pt x="313" y="70"/>
                    <a:pt x="310" y="67"/>
                    <a:pt x="307" y="65"/>
                  </a:cubicBezTo>
                  <a:cubicBezTo>
                    <a:pt x="312" y="54"/>
                    <a:pt x="317" y="42"/>
                    <a:pt x="319" y="40"/>
                  </a:cubicBezTo>
                  <a:cubicBezTo>
                    <a:pt x="320" y="37"/>
                    <a:pt x="320" y="35"/>
                    <a:pt x="319" y="33"/>
                  </a:cubicBezTo>
                  <a:cubicBezTo>
                    <a:pt x="318" y="31"/>
                    <a:pt x="317" y="29"/>
                    <a:pt x="314" y="28"/>
                  </a:cubicBezTo>
                  <a:cubicBezTo>
                    <a:pt x="312" y="27"/>
                    <a:pt x="310" y="26"/>
                    <a:pt x="308" y="27"/>
                  </a:cubicBezTo>
                  <a:cubicBezTo>
                    <a:pt x="306" y="27"/>
                    <a:pt x="304" y="28"/>
                    <a:pt x="302" y="30"/>
                  </a:cubicBezTo>
                  <a:cubicBezTo>
                    <a:pt x="301" y="32"/>
                    <a:pt x="293" y="43"/>
                    <a:pt x="286" y="53"/>
                  </a:cubicBezTo>
                  <a:cubicBezTo>
                    <a:pt x="282" y="51"/>
                    <a:pt x="279" y="50"/>
                    <a:pt x="275" y="48"/>
                  </a:cubicBezTo>
                  <a:cubicBezTo>
                    <a:pt x="277" y="36"/>
                    <a:pt x="280" y="23"/>
                    <a:pt x="281" y="21"/>
                  </a:cubicBezTo>
                  <a:cubicBezTo>
                    <a:pt x="281" y="18"/>
                    <a:pt x="281" y="16"/>
                    <a:pt x="280" y="14"/>
                  </a:cubicBezTo>
                  <a:cubicBezTo>
                    <a:pt x="279" y="12"/>
                    <a:pt x="277" y="11"/>
                    <a:pt x="274" y="10"/>
                  </a:cubicBezTo>
                  <a:cubicBezTo>
                    <a:pt x="272" y="9"/>
                    <a:pt x="270" y="9"/>
                    <a:pt x="268" y="10"/>
                  </a:cubicBezTo>
                  <a:cubicBezTo>
                    <a:pt x="266" y="11"/>
                    <a:pt x="264" y="13"/>
                    <a:pt x="263" y="15"/>
                  </a:cubicBezTo>
                  <a:cubicBezTo>
                    <a:pt x="262" y="17"/>
                    <a:pt x="257" y="30"/>
                    <a:pt x="252" y="41"/>
                  </a:cubicBezTo>
                  <a:cubicBezTo>
                    <a:pt x="248" y="40"/>
                    <a:pt x="244" y="39"/>
                    <a:pt x="240" y="38"/>
                  </a:cubicBezTo>
                  <a:cubicBezTo>
                    <a:pt x="240" y="26"/>
                    <a:pt x="240" y="13"/>
                    <a:pt x="240" y="10"/>
                  </a:cubicBezTo>
                  <a:cubicBezTo>
                    <a:pt x="240" y="8"/>
                    <a:pt x="239" y="5"/>
                    <a:pt x="238" y="4"/>
                  </a:cubicBezTo>
                  <a:cubicBezTo>
                    <a:pt x="236" y="2"/>
                    <a:pt x="234" y="1"/>
                    <a:pt x="232" y="1"/>
                  </a:cubicBezTo>
                  <a:cubicBezTo>
                    <a:pt x="229" y="0"/>
                    <a:pt x="227" y="1"/>
                    <a:pt x="225" y="2"/>
                  </a:cubicBezTo>
                  <a:cubicBezTo>
                    <a:pt x="223" y="4"/>
                    <a:pt x="222" y="6"/>
                    <a:pt x="221" y="8"/>
                  </a:cubicBezTo>
                  <a:cubicBezTo>
                    <a:pt x="221" y="11"/>
                    <a:pt x="218" y="24"/>
                    <a:pt x="216" y="36"/>
                  </a:cubicBezTo>
                  <a:cubicBezTo>
                    <a:pt x="214" y="35"/>
                    <a:pt x="212" y="35"/>
                    <a:pt x="210" y="35"/>
                  </a:cubicBezTo>
                  <a:cubicBezTo>
                    <a:pt x="208" y="35"/>
                    <a:pt x="206" y="35"/>
                    <a:pt x="204" y="36"/>
                  </a:cubicBezTo>
                  <a:cubicBezTo>
                    <a:pt x="201" y="24"/>
                    <a:pt x="199" y="11"/>
                    <a:pt x="198" y="8"/>
                  </a:cubicBezTo>
                  <a:cubicBezTo>
                    <a:pt x="198" y="6"/>
                    <a:pt x="196" y="4"/>
                    <a:pt x="194" y="2"/>
                  </a:cubicBezTo>
                  <a:cubicBezTo>
                    <a:pt x="192" y="1"/>
                    <a:pt x="190" y="0"/>
                    <a:pt x="188" y="1"/>
                  </a:cubicBezTo>
                  <a:cubicBezTo>
                    <a:pt x="185" y="1"/>
                    <a:pt x="183" y="2"/>
                    <a:pt x="182" y="4"/>
                  </a:cubicBezTo>
                  <a:cubicBezTo>
                    <a:pt x="180" y="5"/>
                    <a:pt x="179" y="8"/>
                    <a:pt x="179" y="10"/>
                  </a:cubicBezTo>
                  <a:cubicBezTo>
                    <a:pt x="179" y="13"/>
                    <a:pt x="179" y="26"/>
                    <a:pt x="180" y="38"/>
                  </a:cubicBezTo>
                  <a:cubicBezTo>
                    <a:pt x="176" y="39"/>
                    <a:pt x="172" y="40"/>
                    <a:pt x="168" y="41"/>
                  </a:cubicBezTo>
                  <a:cubicBezTo>
                    <a:pt x="163" y="30"/>
                    <a:pt x="158" y="17"/>
                    <a:pt x="156" y="15"/>
                  </a:cubicBezTo>
                  <a:cubicBezTo>
                    <a:pt x="156" y="13"/>
                    <a:pt x="154" y="11"/>
                    <a:pt x="152" y="10"/>
                  </a:cubicBezTo>
                  <a:cubicBezTo>
                    <a:pt x="150" y="9"/>
                    <a:pt x="147" y="9"/>
                    <a:pt x="145" y="10"/>
                  </a:cubicBezTo>
                  <a:cubicBezTo>
                    <a:pt x="143" y="11"/>
                    <a:pt x="141" y="12"/>
                    <a:pt x="140" y="14"/>
                  </a:cubicBezTo>
                  <a:cubicBezTo>
                    <a:pt x="138" y="16"/>
                    <a:pt x="138" y="18"/>
                    <a:pt x="138" y="21"/>
                  </a:cubicBezTo>
                  <a:cubicBezTo>
                    <a:pt x="139" y="23"/>
                    <a:pt x="142" y="36"/>
                    <a:pt x="145" y="48"/>
                  </a:cubicBezTo>
                  <a:cubicBezTo>
                    <a:pt x="141" y="50"/>
                    <a:pt x="137" y="51"/>
                    <a:pt x="133" y="53"/>
                  </a:cubicBezTo>
                  <a:cubicBezTo>
                    <a:pt x="127" y="43"/>
                    <a:pt x="119" y="32"/>
                    <a:pt x="117" y="30"/>
                  </a:cubicBezTo>
                  <a:cubicBezTo>
                    <a:pt x="116" y="28"/>
                    <a:pt x="114" y="27"/>
                    <a:pt x="112" y="27"/>
                  </a:cubicBezTo>
                  <a:cubicBezTo>
                    <a:pt x="109" y="26"/>
                    <a:pt x="107" y="27"/>
                    <a:pt x="105" y="28"/>
                  </a:cubicBezTo>
                  <a:cubicBezTo>
                    <a:pt x="103" y="29"/>
                    <a:pt x="101" y="31"/>
                    <a:pt x="101" y="33"/>
                  </a:cubicBezTo>
                  <a:cubicBezTo>
                    <a:pt x="100" y="35"/>
                    <a:pt x="100" y="37"/>
                    <a:pt x="101" y="40"/>
                  </a:cubicBezTo>
                  <a:cubicBezTo>
                    <a:pt x="102" y="42"/>
                    <a:pt x="107" y="54"/>
                    <a:pt x="113" y="65"/>
                  </a:cubicBezTo>
                  <a:cubicBezTo>
                    <a:pt x="109" y="67"/>
                    <a:pt x="106" y="70"/>
                    <a:pt x="103" y="72"/>
                  </a:cubicBezTo>
                  <a:cubicBezTo>
                    <a:pt x="94" y="64"/>
                    <a:pt x="84" y="55"/>
                    <a:pt x="82" y="53"/>
                  </a:cubicBezTo>
                  <a:cubicBezTo>
                    <a:pt x="80" y="52"/>
                    <a:pt x="78" y="51"/>
                    <a:pt x="76" y="51"/>
                  </a:cubicBezTo>
                  <a:cubicBezTo>
                    <a:pt x="73" y="51"/>
                    <a:pt x="71" y="52"/>
                    <a:pt x="69" y="53"/>
                  </a:cubicBezTo>
                  <a:cubicBezTo>
                    <a:pt x="68" y="55"/>
                    <a:pt x="67" y="57"/>
                    <a:pt x="66" y="59"/>
                  </a:cubicBezTo>
                  <a:cubicBezTo>
                    <a:pt x="66" y="62"/>
                    <a:pt x="66" y="64"/>
                    <a:pt x="68" y="66"/>
                  </a:cubicBezTo>
                  <a:cubicBezTo>
                    <a:pt x="70" y="68"/>
                    <a:pt x="78" y="79"/>
                    <a:pt x="85" y="89"/>
                  </a:cubicBezTo>
                  <a:cubicBezTo>
                    <a:pt x="82" y="92"/>
                    <a:pt x="79" y="95"/>
                    <a:pt x="77" y="98"/>
                  </a:cubicBezTo>
                  <a:cubicBezTo>
                    <a:pt x="66" y="91"/>
                    <a:pt x="55" y="85"/>
                    <a:pt x="52" y="83"/>
                  </a:cubicBezTo>
                  <a:cubicBezTo>
                    <a:pt x="50" y="82"/>
                    <a:pt x="48" y="82"/>
                    <a:pt x="46" y="82"/>
                  </a:cubicBezTo>
                  <a:cubicBezTo>
                    <a:pt x="44" y="83"/>
                    <a:pt x="42" y="84"/>
                    <a:pt x="40" y="86"/>
                  </a:cubicBezTo>
                  <a:cubicBezTo>
                    <a:pt x="39" y="88"/>
                    <a:pt x="38" y="90"/>
                    <a:pt x="38" y="93"/>
                  </a:cubicBezTo>
                  <a:cubicBezTo>
                    <a:pt x="39" y="95"/>
                    <a:pt x="39" y="97"/>
                    <a:pt x="41" y="99"/>
                  </a:cubicBezTo>
                  <a:cubicBezTo>
                    <a:pt x="43" y="100"/>
                    <a:pt x="53" y="109"/>
                    <a:pt x="62" y="117"/>
                  </a:cubicBezTo>
                  <a:cubicBezTo>
                    <a:pt x="60" y="121"/>
                    <a:pt x="58" y="124"/>
                    <a:pt x="56" y="128"/>
                  </a:cubicBezTo>
                  <a:cubicBezTo>
                    <a:pt x="45" y="124"/>
                    <a:pt x="32" y="120"/>
                    <a:pt x="30" y="119"/>
                  </a:cubicBezTo>
                  <a:cubicBezTo>
                    <a:pt x="27" y="118"/>
                    <a:pt x="25" y="118"/>
                    <a:pt x="23" y="119"/>
                  </a:cubicBezTo>
                  <a:cubicBezTo>
                    <a:pt x="21" y="120"/>
                    <a:pt x="19" y="122"/>
                    <a:pt x="18" y="124"/>
                  </a:cubicBezTo>
                  <a:cubicBezTo>
                    <a:pt x="17" y="126"/>
                    <a:pt x="17" y="129"/>
                    <a:pt x="18" y="131"/>
                  </a:cubicBezTo>
                  <a:cubicBezTo>
                    <a:pt x="18" y="133"/>
                    <a:pt x="20" y="135"/>
                    <a:pt x="22" y="136"/>
                  </a:cubicBezTo>
                  <a:cubicBezTo>
                    <a:pt x="24" y="137"/>
                    <a:pt x="36" y="144"/>
                    <a:pt x="46" y="150"/>
                  </a:cubicBezTo>
                  <a:cubicBezTo>
                    <a:pt x="45" y="154"/>
                    <a:pt x="44" y="158"/>
                    <a:pt x="43" y="162"/>
                  </a:cubicBezTo>
                  <a:cubicBezTo>
                    <a:pt x="31" y="160"/>
                    <a:pt x="17" y="159"/>
                    <a:pt x="15" y="158"/>
                  </a:cubicBezTo>
                  <a:cubicBezTo>
                    <a:pt x="12" y="158"/>
                    <a:pt x="10" y="159"/>
                    <a:pt x="8" y="160"/>
                  </a:cubicBezTo>
                  <a:cubicBezTo>
                    <a:pt x="7" y="162"/>
                    <a:pt x="5" y="164"/>
                    <a:pt x="5" y="166"/>
                  </a:cubicBezTo>
                  <a:cubicBezTo>
                    <a:pt x="4" y="168"/>
                    <a:pt x="5" y="171"/>
                    <a:pt x="6" y="173"/>
                  </a:cubicBezTo>
                  <a:cubicBezTo>
                    <a:pt x="7" y="174"/>
                    <a:pt x="9" y="176"/>
                    <a:pt x="11" y="177"/>
                  </a:cubicBezTo>
                  <a:cubicBezTo>
                    <a:pt x="13" y="178"/>
                    <a:pt x="26" y="182"/>
                    <a:pt x="38" y="185"/>
                  </a:cubicBezTo>
                  <a:cubicBezTo>
                    <a:pt x="37" y="189"/>
                    <a:pt x="37" y="193"/>
                    <a:pt x="36" y="197"/>
                  </a:cubicBezTo>
                  <a:cubicBezTo>
                    <a:pt x="24" y="198"/>
                    <a:pt x="11" y="200"/>
                    <a:pt x="8" y="200"/>
                  </a:cubicBezTo>
                  <a:cubicBezTo>
                    <a:pt x="6" y="200"/>
                    <a:pt x="4" y="201"/>
                    <a:pt x="2" y="203"/>
                  </a:cubicBezTo>
                  <a:cubicBezTo>
                    <a:pt x="1" y="205"/>
                    <a:pt x="0" y="207"/>
                    <a:pt x="0" y="210"/>
                  </a:cubicBezTo>
                  <a:cubicBezTo>
                    <a:pt x="0" y="212"/>
                    <a:pt x="1" y="214"/>
                    <a:pt x="2" y="216"/>
                  </a:cubicBezTo>
                  <a:cubicBezTo>
                    <a:pt x="4" y="218"/>
                    <a:pt x="6" y="219"/>
                    <a:pt x="8" y="219"/>
                  </a:cubicBezTo>
                  <a:cubicBezTo>
                    <a:pt x="11" y="219"/>
                    <a:pt x="24" y="221"/>
                    <a:pt x="36" y="222"/>
                  </a:cubicBezTo>
                  <a:cubicBezTo>
                    <a:pt x="37" y="226"/>
                    <a:pt x="37" y="230"/>
                    <a:pt x="38" y="234"/>
                  </a:cubicBezTo>
                  <a:cubicBezTo>
                    <a:pt x="26" y="237"/>
                    <a:pt x="13" y="241"/>
                    <a:pt x="11" y="242"/>
                  </a:cubicBezTo>
                  <a:cubicBezTo>
                    <a:pt x="9" y="243"/>
                    <a:pt x="7" y="245"/>
                    <a:pt x="6" y="247"/>
                  </a:cubicBezTo>
                  <a:cubicBezTo>
                    <a:pt x="5" y="248"/>
                    <a:pt x="4" y="251"/>
                    <a:pt x="5" y="253"/>
                  </a:cubicBezTo>
                  <a:cubicBezTo>
                    <a:pt x="5" y="255"/>
                    <a:pt x="7" y="257"/>
                    <a:pt x="8" y="259"/>
                  </a:cubicBezTo>
                  <a:cubicBezTo>
                    <a:pt x="10" y="260"/>
                    <a:pt x="12" y="261"/>
                    <a:pt x="15" y="261"/>
                  </a:cubicBezTo>
                  <a:cubicBezTo>
                    <a:pt x="17" y="260"/>
                    <a:pt x="31" y="259"/>
                    <a:pt x="43" y="257"/>
                  </a:cubicBezTo>
                  <a:cubicBezTo>
                    <a:pt x="44" y="261"/>
                    <a:pt x="45" y="265"/>
                    <a:pt x="46" y="269"/>
                  </a:cubicBezTo>
                  <a:cubicBezTo>
                    <a:pt x="36" y="275"/>
                    <a:pt x="24" y="282"/>
                    <a:pt x="22" y="283"/>
                  </a:cubicBezTo>
                  <a:cubicBezTo>
                    <a:pt x="20" y="284"/>
                    <a:pt x="18" y="286"/>
                    <a:pt x="18" y="288"/>
                  </a:cubicBezTo>
                  <a:cubicBezTo>
                    <a:pt x="17" y="290"/>
                    <a:pt x="17" y="293"/>
                    <a:pt x="18" y="295"/>
                  </a:cubicBezTo>
                  <a:cubicBezTo>
                    <a:pt x="19" y="297"/>
                    <a:pt x="21" y="299"/>
                    <a:pt x="23" y="300"/>
                  </a:cubicBezTo>
                  <a:cubicBezTo>
                    <a:pt x="25" y="301"/>
                    <a:pt x="27" y="301"/>
                    <a:pt x="30" y="300"/>
                  </a:cubicBezTo>
                  <a:cubicBezTo>
                    <a:pt x="32" y="299"/>
                    <a:pt x="45" y="295"/>
                    <a:pt x="56" y="291"/>
                  </a:cubicBezTo>
                  <a:cubicBezTo>
                    <a:pt x="58" y="295"/>
                    <a:pt x="60" y="298"/>
                    <a:pt x="62" y="302"/>
                  </a:cubicBezTo>
                  <a:cubicBezTo>
                    <a:pt x="53" y="310"/>
                    <a:pt x="43" y="319"/>
                    <a:pt x="41" y="320"/>
                  </a:cubicBezTo>
                  <a:cubicBezTo>
                    <a:pt x="39" y="322"/>
                    <a:pt x="39" y="324"/>
                    <a:pt x="38" y="326"/>
                  </a:cubicBezTo>
                  <a:cubicBezTo>
                    <a:pt x="38" y="329"/>
                    <a:pt x="39" y="331"/>
                    <a:pt x="40" y="333"/>
                  </a:cubicBezTo>
                  <a:cubicBezTo>
                    <a:pt x="42" y="335"/>
                    <a:pt x="44" y="336"/>
                    <a:pt x="46" y="337"/>
                  </a:cubicBezTo>
                  <a:cubicBezTo>
                    <a:pt x="48" y="337"/>
                    <a:pt x="50" y="337"/>
                    <a:pt x="52" y="336"/>
                  </a:cubicBezTo>
                  <a:cubicBezTo>
                    <a:pt x="55" y="334"/>
                    <a:pt x="66" y="328"/>
                    <a:pt x="77" y="321"/>
                  </a:cubicBezTo>
                  <a:cubicBezTo>
                    <a:pt x="79" y="325"/>
                    <a:pt x="82" y="328"/>
                    <a:pt x="85" y="330"/>
                  </a:cubicBezTo>
                  <a:cubicBezTo>
                    <a:pt x="78" y="340"/>
                    <a:pt x="70" y="351"/>
                    <a:pt x="68" y="353"/>
                  </a:cubicBezTo>
                  <a:cubicBezTo>
                    <a:pt x="67" y="355"/>
                    <a:pt x="66" y="357"/>
                    <a:pt x="66" y="360"/>
                  </a:cubicBezTo>
                  <a:cubicBezTo>
                    <a:pt x="67" y="362"/>
                    <a:pt x="68" y="364"/>
                    <a:pt x="69" y="366"/>
                  </a:cubicBezTo>
                  <a:cubicBezTo>
                    <a:pt x="71" y="367"/>
                    <a:pt x="73" y="368"/>
                    <a:pt x="76" y="368"/>
                  </a:cubicBezTo>
                  <a:cubicBezTo>
                    <a:pt x="78" y="368"/>
                    <a:pt x="80" y="367"/>
                    <a:pt x="82" y="366"/>
                  </a:cubicBezTo>
                  <a:cubicBezTo>
                    <a:pt x="84" y="364"/>
                    <a:pt x="94" y="355"/>
                    <a:pt x="103" y="347"/>
                  </a:cubicBezTo>
                  <a:cubicBezTo>
                    <a:pt x="106" y="349"/>
                    <a:pt x="109" y="352"/>
                    <a:pt x="113" y="354"/>
                  </a:cubicBezTo>
                  <a:cubicBezTo>
                    <a:pt x="107" y="365"/>
                    <a:pt x="102" y="377"/>
                    <a:pt x="101" y="379"/>
                  </a:cubicBezTo>
                  <a:cubicBezTo>
                    <a:pt x="100" y="382"/>
                    <a:pt x="100" y="384"/>
                    <a:pt x="101" y="386"/>
                  </a:cubicBezTo>
                  <a:cubicBezTo>
                    <a:pt x="101" y="388"/>
                    <a:pt x="103" y="390"/>
                    <a:pt x="105" y="391"/>
                  </a:cubicBezTo>
                  <a:cubicBezTo>
                    <a:pt x="107" y="393"/>
                    <a:pt x="109" y="393"/>
                    <a:pt x="112" y="392"/>
                  </a:cubicBezTo>
                  <a:cubicBezTo>
                    <a:pt x="114" y="392"/>
                    <a:pt x="116" y="391"/>
                    <a:pt x="117" y="389"/>
                  </a:cubicBezTo>
                  <a:cubicBezTo>
                    <a:pt x="119" y="387"/>
                    <a:pt x="127" y="376"/>
                    <a:pt x="133" y="366"/>
                  </a:cubicBezTo>
                  <a:cubicBezTo>
                    <a:pt x="137" y="368"/>
                    <a:pt x="141" y="369"/>
                    <a:pt x="145" y="371"/>
                  </a:cubicBezTo>
                  <a:cubicBezTo>
                    <a:pt x="142" y="383"/>
                    <a:pt x="139" y="396"/>
                    <a:pt x="138" y="398"/>
                  </a:cubicBezTo>
                  <a:cubicBezTo>
                    <a:pt x="138" y="401"/>
                    <a:pt x="138" y="403"/>
                    <a:pt x="140" y="405"/>
                  </a:cubicBezTo>
                  <a:cubicBezTo>
                    <a:pt x="141" y="407"/>
                    <a:pt x="143" y="408"/>
                    <a:pt x="145" y="409"/>
                  </a:cubicBezTo>
                  <a:cubicBezTo>
                    <a:pt x="147" y="410"/>
                    <a:pt x="150" y="410"/>
                    <a:pt x="152" y="409"/>
                  </a:cubicBezTo>
                  <a:cubicBezTo>
                    <a:pt x="154" y="408"/>
                    <a:pt x="156" y="406"/>
                    <a:pt x="156" y="404"/>
                  </a:cubicBezTo>
                  <a:cubicBezTo>
                    <a:pt x="158" y="402"/>
                    <a:pt x="163" y="389"/>
                    <a:pt x="168" y="378"/>
                  </a:cubicBezTo>
                  <a:cubicBezTo>
                    <a:pt x="172" y="379"/>
                    <a:pt x="176" y="380"/>
                    <a:pt x="180" y="381"/>
                  </a:cubicBezTo>
                  <a:cubicBezTo>
                    <a:pt x="179" y="393"/>
                    <a:pt x="179" y="406"/>
                    <a:pt x="179" y="409"/>
                  </a:cubicBezTo>
                  <a:cubicBezTo>
                    <a:pt x="179" y="411"/>
                    <a:pt x="180" y="414"/>
                    <a:pt x="182" y="415"/>
                  </a:cubicBezTo>
                  <a:cubicBezTo>
                    <a:pt x="183" y="417"/>
                    <a:pt x="185" y="418"/>
                    <a:pt x="188" y="418"/>
                  </a:cubicBezTo>
                  <a:cubicBezTo>
                    <a:pt x="190" y="419"/>
                    <a:pt x="192" y="418"/>
                    <a:pt x="194" y="417"/>
                  </a:cubicBezTo>
                  <a:cubicBezTo>
                    <a:pt x="196" y="415"/>
                    <a:pt x="198" y="413"/>
                    <a:pt x="198" y="411"/>
                  </a:cubicBezTo>
                  <a:cubicBezTo>
                    <a:pt x="199" y="408"/>
                    <a:pt x="201" y="395"/>
                    <a:pt x="204" y="383"/>
                  </a:cubicBezTo>
                  <a:cubicBezTo>
                    <a:pt x="206" y="384"/>
                    <a:pt x="208" y="384"/>
                    <a:pt x="210" y="384"/>
                  </a:cubicBezTo>
                  <a:cubicBezTo>
                    <a:pt x="212" y="384"/>
                    <a:pt x="214" y="384"/>
                    <a:pt x="216" y="383"/>
                  </a:cubicBezTo>
                  <a:cubicBezTo>
                    <a:pt x="218" y="395"/>
                    <a:pt x="221" y="408"/>
                    <a:pt x="221" y="411"/>
                  </a:cubicBezTo>
                  <a:cubicBezTo>
                    <a:pt x="222" y="413"/>
                    <a:pt x="223" y="415"/>
                    <a:pt x="225" y="417"/>
                  </a:cubicBezTo>
                  <a:cubicBezTo>
                    <a:pt x="227" y="418"/>
                    <a:pt x="229" y="419"/>
                    <a:pt x="232" y="418"/>
                  </a:cubicBezTo>
                  <a:cubicBezTo>
                    <a:pt x="234" y="418"/>
                    <a:pt x="236" y="417"/>
                    <a:pt x="238" y="415"/>
                  </a:cubicBezTo>
                  <a:cubicBezTo>
                    <a:pt x="239" y="414"/>
                    <a:pt x="240" y="412"/>
                    <a:pt x="240" y="409"/>
                  </a:cubicBezTo>
                  <a:cubicBezTo>
                    <a:pt x="240" y="406"/>
                    <a:pt x="240" y="393"/>
                    <a:pt x="240" y="381"/>
                  </a:cubicBezTo>
                  <a:cubicBezTo>
                    <a:pt x="244" y="380"/>
                    <a:pt x="248" y="379"/>
                    <a:pt x="252" y="378"/>
                  </a:cubicBezTo>
                  <a:cubicBezTo>
                    <a:pt x="257" y="390"/>
                    <a:pt x="262" y="402"/>
                    <a:pt x="263" y="404"/>
                  </a:cubicBezTo>
                  <a:cubicBezTo>
                    <a:pt x="264" y="406"/>
                    <a:pt x="266" y="408"/>
                    <a:pt x="268" y="409"/>
                  </a:cubicBezTo>
                  <a:cubicBezTo>
                    <a:pt x="270" y="410"/>
                    <a:pt x="272" y="410"/>
                    <a:pt x="274" y="409"/>
                  </a:cubicBezTo>
                  <a:cubicBezTo>
                    <a:pt x="277" y="408"/>
                    <a:pt x="279" y="407"/>
                    <a:pt x="280" y="405"/>
                  </a:cubicBezTo>
                  <a:cubicBezTo>
                    <a:pt x="281" y="403"/>
                    <a:pt x="281" y="401"/>
                    <a:pt x="281" y="398"/>
                  </a:cubicBezTo>
                  <a:cubicBezTo>
                    <a:pt x="280" y="396"/>
                    <a:pt x="277" y="383"/>
                    <a:pt x="275" y="371"/>
                  </a:cubicBezTo>
                  <a:cubicBezTo>
                    <a:pt x="279" y="369"/>
                    <a:pt x="282" y="368"/>
                    <a:pt x="286" y="366"/>
                  </a:cubicBezTo>
                  <a:cubicBezTo>
                    <a:pt x="293" y="376"/>
                    <a:pt x="301" y="387"/>
                    <a:pt x="302" y="389"/>
                  </a:cubicBezTo>
                  <a:cubicBezTo>
                    <a:pt x="304" y="391"/>
                    <a:pt x="306" y="392"/>
                    <a:pt x="308" y="392"/>
                  </a:cubicBezTo>
                  <a:cubicBezTo>
                    <a:pt x="310" y="393"/>
                    <a:pt x="312" y="393"/>
                    <a:pt x="314" y="391"/>
                  </a:cubicBezTo>
                  <a:cubicBezTo>
                    <a:pt x="317" y="390"/>
                    <a:pt x="318" y="388"/>
                    <a:pt x="319" y="386"/>
                  </a:cubicBezTo>
                  <a:cubicBezTo>
                    <a:pt x="320" y="384"/>
                    <a:pt x="320" y="382"/>
                    <a:pt x="319" y="379"/>
                  </a:cubicBezTo>
                  <a:cubicBezTo>
                    <a:pt x="317" y="377"/>
                    <a:pt x="312" y="365"/>
                    <a:pt x="307" y="354"/>
                  </a:cubicBezTo>
                  <a:cubicBezTo>
                    <a:pt x="310" y="352"/>
                    <a:pt x="313" y="349"/>
                    <a:pt x="317" y="347"/>
                  </a:cubicBezTo>
                  <a:cubicBezTo>
                    <a:pt x="326" y="355"/>
                    <a:pt x="335" y="364"/>
                    <a:pt x="337" y="366"/>
                  </a:cubicBezTo>
                  <a:cubicBezTo>
                    <a:pt x="339" y="367"/>
                    <a:pt x="341" y="368"/>
                    <a:pt x="344" y="368"/>
                  </a:cubicBezTo>
                  <a:cubicBezTo>
                    <a:pt x="346" y="368"/>
                    <a:pt x="348" y="367"/>
                    <a:pt x="350" y="366"/>
                  </a:cubicBezTo>
                  <a:cubicBezTo>
                    <a:pt x="352" y="364"/>
                    <a:pt x="353" y="362"/>
                    <a:pt x="353" y="360"/>
                  </a:cubicBezTo>
                  <a:cubicBezTo>
                    <a:pt x="353" y="357"/>
                    <a:pt x="353" y="355"/>
                    <a:pt x="351" y="353"/>
                  </a:cubicBezTo>
                  <a:cubicBezTo>
                    <a:pt x="350" y="351"/>
                    <a:pt x="342" y="340"/>
                    <a:pt x="335" y="330"/>
                  </a:cubicBezTo>
                  <a:cubicBezTo>
                    <a:pt x="338" y="328"/>
                    <a:pt x="340" y="325"/>
                    <a:pt x="343" y="321"/>
                  </a:cubicBezTo>
                  <a:cubicBezTo>
                    <a:pt x="353" y="328"/>
                    <a:pt x="365" y="334"/>
                    <a:pt x="367" y="336"/>
                  </a:cubicBezTo>
                  <a:cubicBezTo>
                    <a:pt x="369" y="337"/>
                    <a:pt x="371" y="337"/>
                    <a:pt x="374" y="337"/>
                  </a:cubicBezTo>
                  <a:cubicBezTo>
                    <a:pt x="376" y="336"/>
                    <a:pt x="378" y="335"/>
                    <a:pt x="379" y="333"/>
                  </a:cubicBezTo>
                  <a:cubicBezTo>
                    <a:pt x="381" y="331"/>
                    <a:pt x="381" y="329"/>
                    <a:pt x="381" y="326"/>
                  </a:cubicBezTo>
                  <a:cubicBezTo>
                    <a:pt x="381" y="324"/>
                    <a:pt x="380" y="322"/>
                    <a:pt x="378" y="320"/>
                  </a:cubicBezTo>
                  <a:cubicBezTo>
                    <a:pt x="376" y="319"/>
                    <a:pt x="366" y="310"/>
                    <a:pt x="357" y="302"/>
                  </a:cubicBezTo>
                  <a:cubicBezTo>
                    <a:pt x="359" y="298"/>
                    <a:pt x="361" y="295"/>
                    <a:pt x="363" y="291"/>
                  </a:cubicBezTo>
                  <a:cubicBezTo>
                    <a:pt x="375" y="295"/>
                    <a:pt x="387" y="299"/>
                    <a:pt x="390" y="300"/>
                  </a:cubicBezTo>
                  <a:cubicBezTo>
                    <a:pt x="392" y="301"/>
                    <a:pt x="394" y="301"/>
                    <a:pt x="396" y="300"/>
                  </a:cubicBezTo>
                  <a:cubicBezTo>
                    <a:pt x="398" y="299"/>
                    <a:pt x="400" y="297"/>
                    <a:pt x="401" y="295"/>
                  </a:cubicBezTo>
                  <a:cubicBezTo>
                    <a:pt x="402" y="293"/>
                    <a:pt x="402" y="290"/>
                    <a:pt x="402" y="288"/>
                  </a:cubicBezTo>
                  <a:cubicBezTo>
                    <a:pt x="401" y="286"/>
                    <a:pt x="400" y="284"/>
                    <a:pt x="397" y="283"/>
                  </a:cubicBezTo>
                  <a:cubicBezTo>
                    <a:pt x="395" y="282"/>
                    <a:pt x="384" y="275"/>
                    <a:pt x="373" y="269"/>
                  </a:cubicBezTo>
                  <a:cubicBezTo>
                    <a:pt x="374" y="265"/>
                    <a:pt x="376" y="261"/>
                    <a:pt x="377" y="257"/>
                  </a:cubicBezTo>
                  <a:cubicBezTo>
                    <a:pt x="389" y="259"/>
                    <a:pt x="402" y="260"/>
                    <a:pt x="405" y="261"/>
                  </a:cubicBezTo>
                  <a:cubicBezTo>
                    <a:pt x="407" y="261"/>
                    <a:pt x="409" y="260"/>
                    <a:pt x="411" y="259"/>
                  </a:cubicBezTo>
                  <a:cubicBezTo>
                    <a:pt x="413" y="257"/>
                    <a:pt x="414" y="255"/>
                    <a:pt x="415" y="253"/>
                  </a:cubicBezTo>
                  <a:cubicBezTo>
                    <a:pt x="415" y="251"/>
                    <a:pt x="415" y="248"/>
                    <a:pt x="414" y="247"/>
                  </a:cubicBezTo>
                  <a:cubicBezTo>
                    <a:pt x="413" y="245"/>
                    <a:pt x="411" y="243"/>
                    <a:pt x="409" y="242"/>
                  </a:cubicBezTo>
                  <a:cubicBezTo>
                    <a:pt x="406" y="241"/>
                    <a:pt x="393" y="237"/>
                    <a:pt x="382" y="234"/>
                  </a:cubicBezTo>
                  <a:cubicBezTo>
                    <a:pt x="382" y="230"/>
                    <a:pt x="383" y="226"/>
                    <a:pt x="383" y="222"/>
                  </a:cubicBezTo>
                  <a:cubicBezTo>
                    <a:pt x="395" y="221"/>
                    <a:pt x="408" y="219"/>
                    <a:pt x="411" y="219"/>
                  </a:cubicBezTo>
                  <a:close/>
                  <a:moveTo>
                    <a:pt x="94" y="239"/>
                  </a:moveTo>
                  <a:cubicBezTo>
                    <a:pt x="78" y="239"/>
                    <a:pt x="64" y="226"/>
                    <a:pt x="64" y="210"/>
                  </a:cubicBezTo>
                  <a:cubicBezTo>
                    <a:pt x="64" y="193"/>
                    <a:pt x="78" y="180"/>
                    <a:pt x="94" y="180"/>
                  </a:cubicBezTo>
                  <a:cubicBezTo>
                    <a:pt x="111" y="180"/>
                    <a:pt x="124" y="193"/>
                    <a:pt x="124" y="210"/>
                  </a:cubicBezTo>
                  <a:cubicBezTo>
                    <a:pt x="124" y="226"/>
                    <a:pt x="111" y="239"/>
                    <a:pt x="94" y="239"/>
                  </a:cubicBezTo>
                  <a:close/>
                  <a:moveTo>
                    <a:pt x="210" y="64"/>
                  </a:moveTo>
                  <a:cubicBezTo>
                    <a:pt x="226" y="64"/>
                    <a:pt x="239" y="77"/>
                    <a:pt x="239" y="94"/>
                  </a:cubicBezTo>
                  <a:cubicBezTo>
                    <a:pt x="239" y="110"/>
                    <a:pt x="226" y="124"/>
                    <a:pt x="210" y="124"/>
                  </a:cubicBezTo>
                  <a:cubicBezTo>
                    <a:pt x="193" y="124"/>
                    <a:pt x="180" y="110"/>
                    <a:pt x="180" y="94"/>
                  </a:cubicBezTo>
                  <a:cubicBezTo>
                    <a:pt x="180" y="77"/>
                    <a:pt x="193" y="64"/>
                    <a:pt x="210" y="64"/>
                  </a:cubicBezTo>
                  <a:close/>
                  <a:moveTo>
                    <a:pt x="210" y="355"/>
                  </a:moveTo>
                  <a:cubicBezTo>
                    <a:pt x="193" y="355"/>
                    <a:pt x="180" y="342"/>
                    <a:pt x="180" y="325"/>
                  </a:cubicBezTo>
                  <a:cubicBezTo>
                    <a:pt x="180" y="309"/>
                    <a:pt x="193" y="295"/>
                    <a:pt x="210" y="295"/>
                  </a:cubicBezTo>
                  <a:cubicBezTo>
                    <a:pt x="226" y="295"/>
                    <a:pt x="239" y="309"/>
                    <a:pt x="239" y="325"/>
                  </a:cubicBezTo>
                  <a:cubicBezTo>
                    <a:pt x="239" y="342"/>
                    <a:pt x="226" y="355"/>
                    <a:pt x="210" y="355"/>
                  </a:cubicBezTo>
                  <a:close/>
                  <a:moveTo>
                    <a:pt x="210" y="251"/>
                  </a:moveTo>
                  <a:cubicBezTo>
                    <a:pt x="187" y="251"/>
                    <a:pt x="169" y="232"/>
                    <a:pt x="169" y="210"/>
                  </a:cubicBezTo>
                  <a:cubicBezTo>
                    <a:pt x="169" y="187"/>
                    <a:pt x="187" y="168"/>
                    <a:pt x="210" y="168"/>
                  </a:cubicBezTo>
                  <a:cubicBezTo>
                    <a:pt x="232" y="168"/>
                    <a:pt x="251" y="187"/>
                    <a:pt x="251" y="210"/>
                  </a:cubicBezTo>
                  <a:cubicBezTo>
                    <a:pt x="251" y="232"/>
                    <a:pt x="232" y="251"/>
                    <a:pt x="210" y="251"/>
                  </a:cubicBezTo>
                  <a:close/>
                  <a:moveTo>
                    <a:pt x="325" y="239"/>
                  </a:moveTo>
                  <a:cubicBezTo>
                    <a:pt x="309" y="239"/>
                    <a:pt x="296" y="226"/>
                    <a:pt x="296" y="210"/>
                  </a:cubicBezTo>
                  <a:cubicBezTo>
                    <a:pt x="296" y="193"/>
                    <a:pt x="309" y="180"/>
                    <a:pt x="325" y="180"/>
                  </a:cubicBezTo>
                  <a:cubicBezTo>
                    <a:pt x="342" y="180"/>
                    <a:pt x="355" y="193"/>
                    <a:pt x="355" y="210"/>
                  </a:cubicBezTo>
                  <a:cubicBezTo>
                    <a:pt x="355" y="226"/>
                    <a:pt x="342" y="239"/>
                    <a:pt x="325" y="2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2892" y="2330"/>
              <a:ext cx="36" cy="3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26"/>
                </a:cxn>
                <a:cxn ang="0">
                  <a:pos x="23" y="24"/>
                </a:cxn>
                <a:cxn ang="0">
                  <a:pos x="24" y="0"/>
                </a:cxn>
              </a:cxnLst>
              <a:rect l="0" t="0" r="r" b="b"/>
              <a:pathLst>
                <a:path w="30" h="31">
                  <a:moveTo>
                    <a:pt x="2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7" y="31"/>
                    <a:pt x="17" y="30"/>
                    <a:pt x="23" y="24"/>
                  </a:cubicBezTo>
                  <a:cubicBezTo>
                    <a:pt x="30" y="17"/>
                    <a:pt x="30" y="7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2881" y="2320"/>
              <a:ext cx="36" cy="3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6" y="31"/>
                </a:cxn>
                <a:cxn ang="0">
                  <a:pos x="30" y="5"/>
                </a:cxn>
                <a:cxn ang="0">
                  <a:pos x="7" y="7"/>
                </a:cxn>
              </a:cxnLst>
              <a:rect l="0" t="0" r="r" b="b"/>
              <a:pathLst>
                <a:path w="30" h="31">
                  <a:moveTo>
                    <a:pt x="7" y="7"/>
                  </a:moveTo>
                  <a:cubicBezTo>
                    <a:pt x="0" y="13"/>
                    <a:pt x="0" y="24"/>
                    <a:pt x="6" y="3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3" y="0"/>
                    <a:pt x="13" y="1"/>
                    <a:pt x="7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99" name="Freeform 19"/>
            <p:cNvSpPr>
              <a:spLocks noEditPoints="1"/>
            </p:cNvSpPr>
            <p:nvPr/>
          </p:nvSpPr>
          <p:spPr bwMode="auto">
            <a:xfrm>
              <a:off x="2730" y="2170"/>
              <a:ext cx="349" cy="345"/>
            </a:xfrm>
            <a:custGeom>
              <a:avLst/>
              <a:gdLst/>
              <a:ahLst/>
              <a:cxnLst>
                <a:cxn ang="0">
                  <a:pos x="159" y="8"/>
                </a:cxn>
                <a:cxn ang="0">
                  <a:pos x="8" y="131"/>
                </a:cxn>
                <a:cxn ang="0">
                  <a:pos x="133" y="281"/>
                </a:cxn>
                <a:cxn ang="0">
                  <a:pos x="284" y="158"/>
                </a:cxn>
                <a:cxn ang="0">
                  <a:pos x="159" y="8"/>
                </a:cxn>
                <a:cxn ang="0">
                  <a:pos x="142" y="182"/>
                </a:cxn>
                <a:cxn ang="0">
                  <a:pos x="108" y="141"/>
                </a:cxn>
                <a:cxn ang="0">
                  <a:pos x="149" y="107"/>
                </a:cxn>
                <a:cxn ang="0">
                  <a:pos x="184" y="148"/>
                </a:cxn>
                <a:cxn ang="0">
                  <a:pos x="142" y="182"/>
                </a:cxn>
              </a:cxnLst>
              <a:rect l="0" t="0" r="r" b="b"/>
              <a:pathLst>
                <a:path w="291" h="288">
                  <a:moveTo>
                    <a:pt x="159" y="8"/>
                  </a:moveTo>
                  <a:cubicBezTo>
                    <a:pt x="82" y="0"/>
                    <a:pt x="15" y="56"/>
                    <a:pt x="8" y="131"/>
                  </a:cubicBezTo>
                  <a:cubicBezTo>
                    <a:pt x="0" y="207"/>
                    <a:pt x="56" y="274"/>
                    <a:pt x="133" y="281"/>
                  </a:cubicBezTo>
                  <a:cubicBezTo>
                    <a:pt x="209" y="288"/>
                    <a:pt x="276" y="233"/>
                    <a:pt x="284" y="158"/>
                  </a:cubicBezTo>
                  <a:cubicBezTo>
                    <a:pt x="291" y="82"/>
                    <a:pt x="235" y="15"/>
                    <a:pt x="159" y="8"/>
                  </a:cubicBezTo>
                  <a:close/>
                  <a:moveTo>
                    <a:pt x="142" y="182"/>
                  </a:moveTo>
                  <a:cubicBezTo>
                    <a:pt x="121" y="180"/>
                    <a:pt x="106" y="161"/>
                    <a:pt x="108" y="141"/>
                  </a:cubicBezTo>
                  <a:cubicBezTo>
                    <a:pt x="110" y="120"/>
                    <a:pt x="128" y="105"/>
                    <a:pt x="149" y="107"/>
                  </a:cubicBezTo>
                  <a:cubicBezTo>
                    <a:pt x="170" y="109"/>
                    <a:pt x="185" y="127"/>
                    <a:pt x="184" y="148"/>
                  </a:cubicBezTo>
                  <a:cubicBezTo>
                    <a:pt x="182" y="169"/>
                    <a:pt x="163" y="184"/>
                    <a:pt x="142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0" name="Freeform 20"/>
            <p:cNvSpPr>
              <a:spLocks noEditPoints="1"/>
            </p:cNvSpPr>
            <p:nvPr/>
          </p:nvSpPr>
          <p:spPr bwMode="auto">
            <a:xfrm>
              <a:off x="2833" y="2272"/>
              <a:ext cx="144" cy="143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2" y="54"/>
                </a:cxn>
                <a:cxn ang="0">
                  <a:pos x="54" y="116"/>
                </a:cxn>
                <a:cxn ang="0">
                  <a:pos x="117" y="65"/>
                </a:cxn>
                <a:cxn ang="0">
                  <a:pos x="65" y="3"/>
                </a:cxn>
                <a:cxn ang="0">
                  <a:pos x="57" y="87"/>
                </a:cxn>
                <a:cxn ang="0">
                  <a:pos x="31" y="57"/>
                </a:cxn>
                <a:cxn ang="0">
                  <a:pos x="62" y="31"/>
                </a:cxn>
                <a:cxn ang="0">
                  <a:pos x="88" y="62"/>
                </a:cxn>
                <a:cxn ang="0">
                  <a:pos x="57" y="87"/>
                </a:cxn>
              </a:cxnLst>
              <a:rect l="0" t="0" r="r" b="b"/>
              <a:pathLst>
                <a:path w="120" h="119">
                  <a:moveTo>
                    <a:pt x="65" y="3"/>
                  </a:moveTo>
                  <a:cubicBezTo>
                    <a:pt x="33" y="0"/>
                    <a:pt x="5" y="23"/>
                    <a:pt x="2" y="54"/>
                  </a:cubicBezTo>
                  <a:cubicBezTo>
                    <a:pt x="0" y="85"/>
                    <a:pt x="23" y="113"/>
                    <a:pt x="54" y="116"/>
                  </a:cubicBezTo>
                  <a:cubicBezTo>
                    <a:pt x="86" y="119"/>
                    <a:pt x="114" y="96"/>
                    <a:pt x="117" y="65"/>
                  </a:cubicBezTo>
                  <a:cubicBezTo>
                    <a:pt x="120" y="34"/>
                    <a:pt x="97" y="6"/>
                    <a:pt x="65" y="3"/>
                  </a:cubicBezTo>
                  <a:close/>
                  <a:moveTo>
                    <a:pt x="57" y="87"/>
                  </a:moveTo>
                  <a:cubicBezTo>
                    <a:pt x="41" y="86"/>
                    <a:pt x="30" y="72"/>
                    <a:pt x="31" y="57"/>
                  </a:cubicBezTo>
                  <a:cubicBezTo>
                    <a:pt x="33" y="41"/>
                    <a:pt x="47" y="30"/>
                    <a:pt x="62" y="31"/>
                  </a:cubicBezTo>
                  <a:cubicBezTo>
                    <a:pt x="78" y="33"/>
                    <a:pt x="90" y="46"/>
                    <a:pt x="88" y="62"/>
                  </a:cubicBezTo>
                  <a:cubicBezTo>
                    <a:pt x="87" y="78"/>
                    <a:pt x="73" y="89"/>
                    <a:pt x="57" y="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1" name="Freeform 21"/>
            <p:cNvSpPr>
              <a:spLocks noEditPoints="1"/>
            </p:cNvSpPr>
            <p:nvPr/>
          </p:nvSpPr>
          <p:spPr bwMode="auto">
            <a:xfrm>
              <a:off x="2672" y="2112"/>
              <a:ext cx="464" cy="462"/>
            </a:xfrm>
            <a:custGeom>
              <a:avLst/>
              <a:gdLst/>
              <a:ahLst/>
              <a:cxnLst>
                <a:cxn ang="0">
                  <a:pos x="385" y="205"/>
                </a:cxn>
                <a:cxn ang="0">
                  <a:pos x="380" y="180"/>
                </a:cxn>
                <a:cxn ang="0">
                  <a:pos x="378" y="163"/>
                </a:cxn>
                <a:cxn ang="0">
                  <a:pos x="377" y="137"/>
                </a:cxn>
                <a:cxn ang="0">
                  <a:pos x="342" y="131"/>
                </a:cxn>
                <a:cxn ang="0">
                  <a:pos x="361" y="95"/>
                </a:cxn>
                <a:cxn ang="0">
                  <a:pos x="319" y="93"/>
                </a:cxn>
                <a:cxn ang="0">
                  <a:pos x="331" y="60"/>
                </a:cxn>
                <a:cxn ang="0">
                  <a:pos x="309" y="47"/>
                </a:cxn>
                <a:cxn ang="0">
                  <a:pos x="295" y="37"/>
                </a:cxn>
                <a:cxn ang="0">
                  <a:pos x="275" y="20"/>
                </a:cxn>
                <a:cxn ang="0">
                  <a:pos x="247" y="42"/>
                </a:cxn>
                <a:cxn ang="0">
                  <a:pos x="232" y="4"/>
                </a:cxn>
                <a:cxn ang="0">
                  <a:pos x="209" y="34"/>
                </a:cxn>
                <a:cxn ang="0">
                  <a:pos x="192" y="0"/>
                </a:cxn>
                <a:cxn ang="0">
                  <a:pos x="169" y="35"/>
                </a:cxn>
                <a:cxn ang="0">
                  <a:pos x="146" y="8"/>
                </a:cxn>
                <a:cxn ang="0">
                  <a:pos x="124" y="21"/>
                </a:cxn>
                <a:cxn ang="0">
                  <a:pos x="108" y="28"/>
                </a:cxn>
                <a:cxn ang="0">
                  <a:pos x="84" y="36"/>
                </a:cxn>
                <a:cxn ang="0">
                  <a:pos x="89" y="71"/>
                </a:cxn>
                <a:cxn ang="0">
                  <a:pos x="48" y="65"/>
                </a:cxn>
                <a:cxn ang="0">
                  <a:pos x="59" y="104"/>
                </a:cxn>
                <a:cxn ang="0">
                  <a:pos x="23" y="104"/>
                </a:cxn>
                <a:cxn ang="0">
                  <a:pos x="18" y="128"/>
                </a:cxn>
                <a:cxn ang="0">
                  <a:pos x="13" y="145"/>
                </a:cxn>
                <a:cxn ang="0">
                  <a:pos x="3" y="168"/>
                </a:cxn>
                <a:cxn ang="0">
                  <a:pos x="33" y="188"/>
                </a:cxn>
                <a:cxn ang="0">
                  <a:pos x="1" y="214"/>
                </a:cxn>
                <a:cxn ang="0">
                  <a:pos x="38" y="232"/>
                </a:cxn>
                <a:cxn ang="0">
                  <a:pos x="13" y="258"/>
                </a:cxn>
                <a:cxn ang="0">
                  <a:pos x="29" y="279"/>
                </a:cxn>
                <a:cxn ang="0">
                  <a:pos x="37" y="294"/>
                </a:cxn>
                <a:cxn ang="0">
                  <a:pos x="48" y="316"/>
                </a:cxn>
                <a:cxn ang="0">
                  <a:pos x="83" y="308"/>
                </a:cxn>
                <a:cxn ang="0">
                  <a:pos x="81" y="349"/>
                </a:cxn>
                <a:cxn ang="0">
                  <a:pos x="119" y="334"/>
                </a:cxn>
                <a:cxn ang="0">
                  <a:pos x="123" y="369"/>
                </a:cxn>
                <a:cxn ang="0">
                  <a:pos x="148" y="372"/>
                </a:cxn>
                <a:cxn ang="0">
                  <a:pos x="165" y="375"/>
                </a:cxn>
                <a:cxn ang="0">
                  <a:pos x="187" y="377"/>
                </a:cxn>
                <a:cxn ang="0">
                  <a:pos x="204" y="377"/>
                </a:cxn>
                <a:cxn ang="0">
                  <a:pos x="230" y="379"/>
                </a:cxn>
                <a:cxn ang="0">
                  <a:pos x="240" y="345"/>
                </a:cxn>
                <a:cxn ang="0">
                  <a:pos x="274" y="367"/>
                </a:cxn>
                <a:cxn ang="0">
                  <a:pos x="280" y="327"/>
                </a:cxn>
                <a:cxn ang="0">
                  <a:pos x="313" y="342"/>
                </a:cxn>
                <a:cxn ang="0">
                  <a:pos x="328" y="321"/>
                </a:cxn>
                <a:cxn ang="0">
                  <a:pos x="339" y="308"/>
                </a:cxn>
                <a:cxn ang="0">
                  <a:pos x="358" y="291"/>
                </a:cxn>
                <a:cxn ang="0">
                  <a:pos x="339" y="261"/>
                </a:cxn>
                <a:cxn ang="0">
                  <a:pos x="379" y="250"/>
                </a:cxn>
                <a:cxn ang="0">
                  <a:pos x="352" y="219"/>
                </a:cxn>
                <a:cxn ang="0">
                  <a:pos x="206" y="66"/>
                </a:cxn>
              </a:cxnLst>
              <a:rect l="0" t="0" r="r" b="b"/>
              <a:pathLst>
                <a:path w="387" h="385">
                  <a:moveTo>
                    <a:pt x="379" y="219"/>
                  </a:moveTo>
                  <a:cubicBezTo>
                    <a:pt x="381" y="219"/>
                    <a:pt x="383" y="218"/>
                    <a:pt x="384" y="216"/>
                  </a:cubicBezTo>
                  <a:cubicBezTo>
                    <a:pt x="386" y="215"/>
                    <a:pt x="387" y="213"/>
                    <a:pt x="387" y="211"/>
                  </a:cubicBezTo>
                  <a:cubicBezTo>
                    <a:pt x="387" y="209"/>
                    <a:pt x="387" y="207"/>
                    <a:pt x="385" y="205"/>
                  </a:cubicBezTo>
                  <a:cubicBezTo>
                    <a:pt x="384" y="203"/>
                    <a:pt x="382" y="202"/>
                    <a:pt x="380" y="201"/>
                  </a:cubicBezTo>
                  <a:cubicBezTo>
                    <a:pt x="378" y="201"/>
                    <a:pt x="366" y="199"/>
                    <a:pt x="355" y="197"/>
                  </a:cubicBezTo>
                  <a:cubicBezTo>
                    <a:pt x="355" y="193"/>
                    <a:pt x="355" y="189"/>
                    <a:pt x="355" y="185"/>
                  </a:cubicBezTo>
                  <a:cubicBezTo>
                    <a:pt x="365" y="183"/>
                    <a:pt x="378" y="181"/>
                    <a:pt x="380" y="180"/>
                  </a:cubicBezTo>
                  <a:cubicBezTo>
                    <a:pt x="382" y="180"/>
                    <a:pt x="384" y="178"/>
                    <a:pt x="385" y="177"/>
                  </a:cubicBezTo>
                  <a:cubicBezTo>
                    <a:pt x="386" y="175"/>
                    <a:pt x="387" y="173"/>
                    <a:pt x="387" y="171"/>
                  </a:cubicBezTo>
                  <a:cubicBezTo>
                    <a:pt x="386" y="168"/>
                    <a:pt x="385" y="167"/>
                    <a:pt x="384" y="165"/>
                  </a:cubicBezTo>
                  <a:cubicBezTo>
                    <a:pt x="382" y="164"/>
                    <a:pt x="380" y="163"/>
                    <a:pt x="378" y="163"/>
                  </a:cubicBezTo>
                  <a:cubicBezTo>
                    <a:pt x="375" y="163"/>
                    <a:pt x="363" y="163"/>
                    <a:pt x="352" y="163"/>
                  </a:cubicBezTo>
                  <a:cubicBezTo>
                    <a:pt x="351" y="160"/>
                    <a:pt x="350" y="156"/>
                    <a:pt x="350" y="152"/>
                  </a:cubicBezTo>
                  <a:cubicBezTo>
                    <a:pt x="360" y="148"/>
                    <a:pt x="371" y="143"/>
                    <a:pt x="373" y="142"/>
                  </a:cubicBezTo>
                  <a:cubicBezTo>
                    <a:pt x="375" y="141"/>
                    <a:pt x="377" y="139"/>
                    <a:pt x="377" y="137"/>
                  </a:cubicBezTo>
                  <a:cubicBezTo>
                    <a:pt x="378" y="136"/>
                    <a:pt x="378" y="133"/>
                    <a:pt x="378" y="131"/>
                  </a:cubicBezTo>
                  <a:cubicBezTo>
                    <a:pt x="377" y="129"/>
                    <a:pt x="376" y="128"/>
                    <a:pt x="374" y="127"/>
                  </a:cubicBezTo>
                  <a:cubicBezTo>
                    <a:pt x="372" y="125"/>
                    <a:pt x="370" y="125"/>
                    <a:pt x="368" y="125"/>
                  </a:cubicBezTo>
                  <a:cubicBezTo>
                    <a:pt x="365" y="126"/>
                    <a:pt x="353" y="129"/>
                    <a:pt x="342" y="131"/>
                  </a:cubicBezTo>
                  <a:cubicBezTo>
                    <a:pt x="341" y="128"/>
                    <a:pt x="339" y="124"/>
                    <a:pt x="338" y="121"/>
                  </a:cubicBezTo>
                  <a:cubicBezTo>
                    <a:pt x="347" y="115"/>
                    <a:pt x="357" y="108"/>
                    <a:pt x="359" y="106"/>
                  </a:cubicBezTo>
                  <a:cubicBezTo>
                    <a:pt x="360" y="105"/>
                    <a:pt x="362" y="103"/>
                    <a:pt x="362" y="101"/>
                  </a:cubicBezTo>
                  <a:cubicBezTo>
                    <a:pt x="362" y="99"/>
                    <a:pt x="362" y="97"/>
                    <a:pt x="361" y="95"/>
                  </a:cubicBezTo>
                  <a:cubicBezTo>
                    <a:pt x="360" y="93"/>
                    <a:pt x="358" y="92"/>
                    <a:pt x="356" y="91"/>
                  </a:cubicBezTo>
                  <a:cubicBezTo>
                    <a:pt x="354" y="90"/>
                    <a:pt x="352" y="90"/>
                    <a:pt x="350" y="91"/>
                  </a:cubicBezTo>
                  <a:cubicBezTo>
                    <a:pt x="347" y="92"/>
                    <a:pt x="336" y="97"/>
                    <a:pt x="326" y="102"/>
                  </a:cubicBezTo>
                  <a:cubicBezTo>
                    <a:pt x="324" y="99"/>
                    <a:pt x="322" y="96"/>
                    <a:pt x="319" y="93"/>
                  </a:cubicBezTo>
                  <a:cubicBezTo>
                    <a:pt x="327" y="85"/>
                    <a:pt x="335" y="76"/>
                    <a:pt x="337" y="74"/>
                  </a:cubicBezTo>
                  <a:cubicBezTo>
                    <a:pt x="338" y="72"/>
                    <a:pt x="339" y="70"/>
                    <a:pt x="339" y="68"/>
                  </a:cubicBezTo>
                  <a:cubicBezTo>
                    <a:pt x="339" y="66"/>
                    <a:pt x="338" y="64"/>
                    <a:pt x="337" y="62"/>
                  </a:cubicBezTo>
                  <a:cubicBezTo>
                    <a:pt x="335" y="61"/>
                    <a:pt x="333" y="60"/>
                    <a:pt x="331" y="60"/>
                  </a:cubicBezTo>
                  <a:cubicBezTo>
                    <a:pt x="329" y="59"/>
                    <a:pt x="327" y="60"/>
                    <a:pt x="325" y="61"/>
                  </a:cubicBezTo>
                  <a:cubicBezTo>
                    <a:pt x="323" y="63"/>
                    <a:pt x="313" y="70"/>
                    <a:pt x="304" y="77"/>
                  </a:cubicBezTo>
                  <a:cubicBezTo>
                    <a:pt x="302" y="74"/>
                    <a:pt x="299" y="72"/>
                    <a:pt x="296" y="69"/>
                  </a:cubicBezTo>
                  <a:cubicBezTo>
                    <a:pt x="301" y="60"/>
                    <a:pt x="308" y="49"/>
                    <a:pt x="309" y="47"/>
                  </a:cubicBezTo>
                  <a:cubicBezTo>
                    <a:pt x="310" y="45"/>
                    <a:pt x="310" y="43"/>
                    <a:pt x="310" y="41"/>
                  </a:cubicBezTo>
                  <a:cubicBezTo>
                    <a:pt x="309" y="39"/>
                    <a:pt x="308" y="37"/>
                    <a:pt x="306" y="36"/>
                  </a:cubicBezTo>
                  <a:cubicBezTo>
                    <a:pt x="304" y="34"/>
                    <a:pt x="302" y="34"/>
                    <a:pt x="300" y="34"/>
                  </a:cubicBezTo>
                  <a:cubicBezTo>
                    <a:pt x="298" y="34"/>
                    <a:pt x="296" y="35"/>
                    <a:pt x="295" y="37"/>
                  </a:cubicBezTo>
                  <a:cubicBezTo>
                    <a:pt x="293" y="39"/>
                    <a:pt x="285" y="48"/>
                    <a:pt x="278" y="56"/>
                  </a:cubicBezTo>
                  <a:cubicBezTo>
                    <a:pt x="274" y="54"/>
                    <a:pt x="271" y="53"/>
                    <a:pt x="268" y="51"/>
                  </a:cubicBezTo>
                  <a:cubicBezTo>
                    <a:pt x="271" y="40"/>
                    <a:pt x="275" y="29"/>
                    <a:pt x="276" y="26"/>
                  </a:cubicBezTo>
                  <a:cubicBezTo>
                    <a:pt x="276" y="24"/>
                    <a:pt x="276" y="22"/>
                    <a:pt x="275" y="20"/>
                  </a:cubicBezTo>
                  <a:cubicBezTo>
                    <a:pt x="274" y="18"/>
                    <a:pt x="273" y="17"/>
                    <a:pt x="271" y="16"/>
                  </a:cubicBezTo>
                  <a:cubicBezTo>
                    <a:pt x="269" y="15"/>
                    <a:pt x="267" y="15"/>
                    <a:pt x="265" y="16"/>
                  </a:cubicBezTo>
                  <a:cubicBezTo>
                    <a:pt x="263" y="16"/>
                    <a:pt x="261" y="17"/>
                    <a:pt x="260" y="19"/>
                  </a:cubicBezTo>
                  <a:cubicBezTo>
                    <a:pt x="258" y="22"/>
                    <a:pt x="252" y="32"/>
                    <a:pt x="247" y="42"/>
                  </a:cubicBezTo>
                  <a:cubicBezTo>
                    <a:pt x="244" y="41"/>
                    <a:pt x="240" y="40"/>
                    <a:pt x="236" y="39"/>
                  </a:cubicBezTo>
                  <a:cubicBezTo>
                    <a:pt x="238" y="28"/>
                    <a:pt x="239" y="15"/>
                    <a:pt x="239" y="13"/>
                  </a:cubicBezTo>
                  <a:cubicBezTo>
                    <a:pt x="239" y="11"/>
                    <a:pt x="239" y="9"/>
                    <a:pt x="237" y="7"/>
                  </a:cubicBezTo>
                  <a:cubicBezTo>
                    <a:pt x="236" y="5"/>
                    <a:pt x="234" y="4"/>
                    <a:pt x="232" y="4"/>
                  </a:cubicBezTo>
                  <a:cubicBezTo>
                    <a:pt x="230" y="3"/>
                    <a:pt x="228" y="4"/>
                    <a:pt x="226" y="5"/>
                  </a:cubicBezTo>
                  <a:cubicBezTo>
                    <a:pt x="224" y="6"/>
                    <a:pt x="222" y="7"/>
                    <a:pt x="222" y="9"/>
                  </a:cubicBezTo>
                  <a:cubicBezTo>
                    <a:pt x="221" y="12"/>
                    <a:pt x="218" y="24"/>
                    <a:pt x="214" y="34"/>
                  </a:cubicBezTo>
                  <a:cubicBezTo>
                    <a:pt x="212" y="34"/>
                    <a:pt x="211" y="34"/>
                    <a:pt x="209" y="34"/>
                  </a:cubicBezTo>
                  <a:cubicBezTo>
                    <a:pt x="207" y="33"/>
                    <a:pt x="205" y="33"/>
                    <a:pt x="203" y="33"/>
                  </a:cubicBezTo>
                  <a:cubicBezTo>
                    <a:pt x="202" y="22"/>
                    <a:pt x="201" y="10"/>
                    <a:pt x="200" y="7"/>
                  </a:cubicBezTo>
                  <a:cubicBezTo>
                    <a:pt x="200" y="5"/>
                    <a:pt x="199" y="3"/>
                    <a:pt x="197" y="2"/>
                  </a:cubicBezTo>
                  <a:cubicBezTo>
                    <a:pt x="196" y="1"/>
                    <a:pt x="194" y="0"/>
                    <a:pt x="192" y="0"/>
                  </a:cubicBezTo>
                  <a:cubicBezTo>
                    <a:pt x="189" y="0"/>
                    <a:pt x="187" y="1"/>
                    <a:pt x="186" y="2"/>
                  </a:cubicBezTo>
                  <a:cubicBezTo>
                    <a:pt x="184" y="4"/>
                    <a:pt x="183" y="5"/>
                    <a:pt x="183" y="8"/>
                  </a:cubicBezTo>
                  <a:cubicBezTo>
                    <a:pt x="183" y="10"/>
                    <a:pt x="182" y="22"/>
                    <a:pt x="181" y="33"/>
                  </a:cubicBezTo>
                  <a:cubicBezTo>
                    <a:pt x="177" y="34"/>
                    <a:pt x="173" y="34"/>
                    <a:pt x="169" y="35"/>
                  </a:cubicBezTo>
                  <a:cubicBezTo>
                    <a:pt x="166" y="24"/>
                    <a:pt x="162" y="12"/>
                    <a:pt x="161" y="10"/>
                  </a:cubicBezTo>
                  <a:cubicBezTo>
                    <a:pt x="161" y="8"/>
                    <a:pt x="159" y="6"/>
                    <a:pt x="157" y="5"/>
                  </a:cubicBezTo>
                  <a:cubicBezTo>
                    <a:pt x="156" y="4"/>
                    <a:pt x="153" y="4"/>
                    <a:pt x="151" y="5"/>
                  </a:cubicBezTo>
                  <a:cubicBezTo>
                    <a:pt x="149" y="5"/>
                    <a:pt x="147" y="6"/>
                    <a:pt x="146" y="8"/>
                  </a:cubicBezTo>
                  <a:cubicBezTo>
                    <a:pt x="145" y="9"/>
                    <a:pt x="144" y="12"/>
                    <a:pt x="144" y="14"/>
                  </a:cubicBezTo>
                  <a:cubicBezTo>
                    <a:pt x="145" y="16"/>
                    <a:pt x="146" y="28"/>
                    <a:pt x="148" y="39"/>
                  </a:cubicBezTo>
                  <a:cubicBezTo>
                    <a:pt x="144" y="40"/>
                    <a:pt x="140" y="42"/>
                    <a:pt x="137" y="43"/>
                  </a:cubicBezTo>
                  <a:cubicBezTo>
                    <a:pt x="131" y="33"/>
                    <a:pt x="125" y="23"/>
                    <a:pt x="124" y="21"/>
                  </a:cubicBezTo>
                  <a:cubicBezTo>
                    <a:pt x="123" y="19"/>
                    <a:pt x="121" y="17"/>
                    <a:pt x="119" y="17"/>
                  </a:cubicBezTo>
                  <a:cubicBezTo>
                    <a:pt x="117" y="16"/>
                    <a:pt x="115" y="16"/>
                    <a:pt x="113" y="17"/>
                  </a:cubicBezTo>
                  <a:cubicBezTo>
                    <a:pt x="111" y="18"/>
                    <a:pt x="109" y="20"/>
                    <a:pt x="108" y="22"/>
                  </a:cubicBezTo>
                  <a:cubicBezTo>
                    <a:pt x="107" y="23"/>
                    <a:pt x="107" y="26"/>
                    <a:pt x="108" y="28"/>
                  </a:cubicBezTo>
                  <a:cubicBezTo>
                    <a:pt x="109" y="30"/>
                    <a:pt x="113" y="42"/>
                    <a:pt x="116" y="52"/>
                  </a:cubicBezTo>
                  <a:cubicBezTo>
                    <a:pt x="113" y="54"/>
                    <a:pt x="110" y="56"/>
                    <a:pt x="107" y="58"/>
                  </a:cubicBezTo>
                  <a:cubicBezTo>
                    <a:pt x="99" y="50"/>
                    <a:pt x="91" y="40"/>
                    <a:pt x="89" y="39"/>
                  </a:cubicBezTo>
                  <a:cubicBezTo>
                    <a:pt x="88" y="37"/>
                    <a:pt x="86" y="36"/>
                    <a:pt x="84" y="36"/>
                  </a:cubicBezTo>
                  <a:cubicBezTo>
                    <a:pt x="82" y="36"/>
                    <a:pt x="80" y="36"/>
                    <a:pt x="78" y="38"/>
                  </a:cubicBezTo>
                  <a:cubicBezTo>
                    <a:pt x="76" y="39"/>
                    <a:pt x="75" y="41"/>
                    <a:pt x="74" y="43"/>
                  </a:cubicBezTo>
                  <a:cubicBezTo>
                    <a:pt x="74" y="45"/>
                    <a:pt x="74" y="47"/>
                    <a:pt x="75" y="49"/>
                  </a:cubicBezTo>
                  <a:cubicBezTo>
                    <a:pt x="77" y="51"/>
                    <a:pt x="83" y="62"/>
                    <a:pt x="89" y="71"/>
                  </a:cubicBezTo>
                  <a:cubicBezTo>
                    <a:pt x="86" y="73"/>
                    <a:pt x="83" y="76"/>
                    <a:pt x="80" y="78"/>
                  </a:cubicBezTo>
                  <a:cubicBezTo>
                    <a:pt x="71" y="72"/>
                    <a:pt x="61" y="65"/>
                    <a:pt x="59" y="63"/>
                  </a:cubicBezTo>
                  <a:cubicBezTo>
                    <a:pt x="58" y="62"/>
                    <a:pt x="55" y="62"/>
                    <a:pt x="53" y="62"/>
                  </a:cubicBezTo>
                  <a:cubicBezTo>
                    <a:pt x="51" y="62"/>
                    <a:pt x="49" y="63"/>
                    <a:pt x="48" y="65"/>
                  </a:cubicBezTo>
                  <a:cubicBezTo>
                    <a:pt x="46" y="66"/>
                    <a:pt x="46" y="68"/>
                    <a:pt x="46" y="71"/>
                  </a:cubicBezTo>
                  <a:cubicBezTo>
                    <a:pt x="46" y="73"/>
                    <a:pt x="46" y="75"/>
                    <a:pt x="48" y="76"/>
                  </a:cubicBezTo>
                  <a:cubicBezTo>
                    <a:pt x="50" y="78"/>
                    <a:pt x="58" y="87"/>
                    <a:pt x="66" y="95"/>
                  </a:cubicBezTo>
                  <a:cubicBezTo>
                    <a:pt x="63" y="98"/>
                    <a:pt x="61" y="101"/>
                    <a:pt x="59" y="104"/>
                  </a:cubicBezTo>
                  <a:cubicBezTo>
                    <a:pt x="49" y="100"/>
                    <a:pt x="38" y="95"/>
                    <a:pt x="35" y="94"/>
                  </a:cubicBezTo>
                  <a:cubicBezTo>
                    <a:pt x="33" y="93"/>
                    <a:pt x="31" y="93"/>
                    <a:pt x="29" y="94"/>
                  </a:cubicBezTo>
                  <a:cubicBezTo>
                    <a:pt x="27" y="94"/>
                    <a:pt x="25" y="96"/>
                    <a:pt x="24" y="98"/>
                  </a:cubicBezTo>
                  <a:cubicBezTo>
                    <a:pt x="23" y="99"/>
                    <a:pt x="23" y="102"/>
                    <a:pt x="23" y="104"/>
                  </a:cubicBezTo>
                  <a:cubicBezTo>
                    <a:pt x="24" y="106"/>
                    <a:pt x="25" y="108"/>
                    <a:pt x="27" y="109"/>
                  </a:cubicBezTo>
                  <a:cubicBezTo>
                    <a:pt x="29" y="110"/>
                    <a:pt x="39" y="117"/>
                    <a:pt x="48" y="124"/>
                  </a:cubicBezTo>
                  <a:cubicBezTo>
                    <a:pt x="46" y="127"/>
                    <a:pt x="45" y="130"/>
                    <a:pt x="44" y="134"/>
                  </a:cubicBezTo>
                  <a:cubicBezTo>
                    <a:pt x="33" y="131"/>
                    <a:pt x="21" y="129"/>
                    <a:pt x="18" y="128"/>
                  </a:cubicBezTo>
                  <a:cubicBezTo>
                    <a:pt x="16" y="128"/>
                    <a:pt x="14" y="128"/>
                    <a:pt x="12" y="130"/>
                  </a:cubicBezTo>
                  <a:cubicBezTo>
                    <a:pt x="10" y="131"/>
                    <a:pt x="9" y="132"/>
                    <a:pt x="8" y="134"/>
                  </a:cubicBezTo>
                  <a:cubicBezTo>
                    <a:pt x="8" y="136"/>
                    <a:pt x="8" y="139"/>
                    <a:pt x="9" y="141"/>
                  </a:cubicBezTo>
                  <a:cubicBezTo>
                    <a:pt x="9" y="142"/>
                    <a:pt x="11" y="144"/>
                    <a:pt x="13" y="145"/>
                  </a:cubicBezTo>
                  <a:cubicBezTo>
                    <a:pt x="15" y="146"/>
                    <a:pt x="27" y="151"/>
                    <a:pt x="37" y="155"/>
                  </a:cubicBezTo>
                  <a:cubicBezTo>
                    <a:pt x="36" y="159"/>
                    <a:pt x="35" y="162"/>
                    <a:pt x="35" y="166"/>
                  </a:cubicBezTo>
                  <a:cubicBezTo>
                    <a:pt x="24" y="166"/>
                    <a:pt x="11" y="166"/>
                    <a:pt x="9" y="166"/>
                  </a:cubicBezTo>
                  <a:cubicBezTo>
                    <a:pt x="6" y="166"/>
                    <a:pt x="4" y="167"/>
                    <a:pt x="3" y="168"/>
                  </a:cubicBezTo>
                  <a:cubicBezTo>
                    <a:pt x="1" y="170"/>
                    <a:pt x="0" y="172"/>
                    <a:pt x="0" y="174"/>
                  </a:cubicBezTo>
                  <a:cubicBezTo>
                    <a:pt x="0" y="176"/>
                    <a:pt x="1" y="178"/>
                    <a:pt x="2" y="180"/>
                  </a:cubicBezTo>
                  <a:cubicBezTo>
                    <a:pt x="3" y="181"/>
                    <a:pt x="5" y="183"/>
                    <a:pt x="7" y="183"/>
                  </a:cubicBezTo>
                  <a:cubicBezTo>
                    <a:pt x="9" y="184"/>
                    <a:pt x="22" y="186"/>
                    <a:pt x="33" y="188"/>
                  </a:cubicBezTo>
                  <a:cubicBezTo>
                    <a:pt x="32" y="192"/>
                    <a:pt x="33" y="196"/>
                    <a:pt x="33" y="199"/>
                  </a:cubicBezTo>
                  <a:cubicBezTo>
                    <a:pt x="22" y="201"/>
                    <a:pt x="10" y="204"/>
                    <a:pt x="7" y="204"/>
                  </a:cubicBezTo>
                  <a:cubicBezTo>
                    <a:pt x="5" y="205"/>
                    <a:pt x="3" y="206"/>
                    <a:pt x="2" y="208"/>
                  </a:cubicBezTo>
                  <a:cubicBezTo>
                    <a:pt x="1" y="210"/>
                    <a:pt x="0" y="212"/>
                    <a:pt x="1" y="214"/>
                  </a:cubicBezTo>
                  <a:cubicBezTo>
                    <a:pt x="1" y="216"/>
                    <a:pt x="2" y="218"/>
                    <a:pt x="3" y="219"/>
                  </a:cubicBezTo>
                  <a:cubicBezTo>
                    <a:pt x="5" y="221"/>
                    <a:pt x="7" y="222"/>
                    <a:pt x="9" y="222"/>
                  </a:cubicBezTo>
                  <a:cubicBezTo>
                    <a:pt x="12" y="222"/>
                    <a:pt x="24" y="222"/>
                    <a:pt x="35" y="221"/>
                  </a:cubicBezTo>
                  <a:cubicBezTo>
                    <a:pt x="36" y="225"/>
                    <a:pt x="37" y="229"/>
                    <a:pt x="38" y="232"/>
                  </a:cubicBezTo>
                  <a:cubicBezTo>
                    <a:pt x="28" y="237"/>
                    <a:pt x="16" y="242"/>
                    <a:pt x="14" y="243"/>
                  </a:cubicBezTo>
                  <a:cubicBezTo>
                    <a:pt x="12" y="243"/>
                    <a:pt x="10" y="245"/>
                    <a:pt x="10" y="247"/>
                  </a:cubicBezTo>
                  <a:cubicBezTo>
                    <a:pt x="9" y="249"/>
                    <a:pt x="9" y="251"/>
                    <a:pt x="10" y="253"/>
                  </a:cubicBezTo>
                  <a:cubicBezTo>
                    <a:pt x="10" y="255"/>
                    <a:pt x="12" y="257"/>
                    <a:pt x="13" y="258"/>
                  </a:cubicBezTo>
                  <a:cubicBezTo>
                    <a:pt x="15" y="259"/>
                    <a:pt x="17" y="260"/>
                    <a:pt x="20" y="259"/>
                  </a:cubicBezTo>
                  <a:cubicBezTo>
                    <a:pt x="22" y="259"/>
                    <a:pt x="34" y="256"/>
                    <a:pt x="45" y="253"/>
                  </a:cubicBezTo>
                  <a:cubicBezTo>
                    <a:pt x="46" y="257"/>
                    <a:pt x="48" y="260"/>
                    <a:pt x="50" y="263"/>
                  </a:cubicBezTo>
                  <a:cubicBezTo>
                    <a:pt x="41" y="270"/>
                    <a:pt x="31" y="277"/>
                    <a:pt x="29" y="279"/>
                  </a:cubicBezTo>
                  <a:cubicBezTo>
                    <a:pt x="27" y="280"/>
                    <a:pt x="26" y="282"/>
                    <a:pt x="25" y="284"/>
                  </a:cubicBezTo>
                  <a:cubicBezTo>
                    <a:pt x="25" y="286"/>
                    <a:pt x="25" y="288"/>
                    <a:pt x="26" y="290"/>
                  </a:cubicBezTo>
                  <a:cubicBezTo>
                    <a:pt x="28" y="292"/>
                    <a:pt x="29" y="293"/>
                    <a:pt x="31" y="294"/>
                  </a:cubicBezTo>
                  <a:cubicBezTo>
                    <a:pt x="33" y="294"/>
                    <a:pt x="35" y="294"/>
                    <a:pt x="37" y="294"/>
                  </a:cubicBezTo>
                  <a:cubicBezTo>
                    <a:pt x="40" y="292"/>
                    <a:pt x="51" y="287"/>
                    <a:pt x="61" y="283"/>
                  </a:cubicBezTo>
                  <a:cubicBezTo>
                    <a:pt x="63" y="286"/>
                    <a:pt x="65" y="289"/>
                    <a:pt x="68" y="292"/>
                  </a:cubicBezTo>
                  <a:cubicBezTo>
                    <a:pt x="60" y="300"/>
                    <a:pt x="52" y="309"/>
                    <a:pt x="50" y="311"/>
                  </a:cubicBezTo>
                  <a:cubicBezTo>
                    <a:pt x="49" y="312"/>
                    <a:pt x="48" y="314"/>
                    <a:pt x="48" y="316"/>
                  </a:cubicBezTo>
                  <a:cubicBezTo>
                    <a:pt x="48" y="319"/>
                    <a:pt x="49" y="321"/>
                    <a:pt x="51" y="322"/>
                  </a:cubicBezTo>
                  <a:cubicBezTo>
                    <a:pt x="52" y="324"/>
                    <a:pt x="54" y="325"/>
                    <a:pt x="56" y="325"/>
                  </a:cubicBezTo>
                  <a:cubicBezTo>
                    <a:pt x="58" y="325"/>
                    <a:pt x="60" y="325"/>
                    <a:pt x="62" y="324"/>
                  </a:cubicBezTo>
                  <a:cubicBezTo>
                    <a:pt x="64" y="322"/>
                    <a:pt x="74" y="315"/>
                    <a:pt x="83" y="308"/>
                  </a:cubicBezTo>
                  <a:cubicBezTo>
                    <a:pt x="86" y="311"/>
                    <a:pt x="88" y="313"/>
                    <a:pt x="91" y="315"/>
                  </a:cubicBezTo>
                  <a:cubicBezTo>
                    <a:pt x="86" y="325"/>
                    <a:pt x="80" y="335"/>
                    <a:pt x="78" y="338"/>
                  </a:cubicBezTo>
                  <a:cubicBezTo>
                    <a:pt x="77" y="340"/>
                    <a:pt x="77" y="342"/>
                    <a:pt x="78" y="344"/>
                  </a:cubicBezTo>
                  <a:cubicBezTo>
                    <a:pt x="78" y="346"/>
                    <a:pt x="79" y="348"/>
                    <a:pt x="81" y="349"/>
                  </a:cubicBezTo>
                  <a:cubicBezTo>
                    <a:pt x="83" y="350"/>
                    <a:pt x="85" y="351"/>
                    <a:pt x="87" y="350"/>
                  </a:cubicBezTo>
                  <a:cubicBezTo>
                    <a:pt x="89" y="350"/>
                    <a:pt x="91" y="349"/>
                    <a:pt x="93" y="348"/>
                  </a:cubicBezTo>
                  <a:cubicBezTo>
                    <a:pt x="94" y="346"/>
                    <a:pt x="102" y="337"/>
                    <a:pt x="110" y="328"/>
                  </a:cubicBezTo>
                  <a:cubicBezTo>
                    <a:pt x="113" y="330"/>
                    <a:pt x="116" y="332"/>
                    <a:pt x="119" y="334"/>
                  </a:cubicBezTo>
                  <a:cubicBezTo>
                    <a:pt x="116" y="344"/>
                    <a:pt x="112" y="356"/>
                    <a:pt x="111" y="358"/>
                  </a:cubicBezTo>
                  <a:cubicBezTo>
                    <a:pt x="111" y="360"/>
                    <a:pt x="111" y="363"/>
                    <a:pt x="112" y="364"/>
                  </a:cubicBezTo>
                  <a:cubicBezTo>
                    <a:pt x="113" y="366"/>
                    <a:pt x="114" y="368"/>
                    <a:pt x="116" y="369"/>
                  </a:cubicBezTo>
                  <a:cubicBezTo>
                    <a:pt x="119" y="370"/>
                    <a:pt x="121" y="370"/>
                    <a:pt x="123" y="369"/>
                  </a:cubicBezTo>
                  <a:cubicBezTo>
                    <a:pt x="125" y="368"/>
                    <a:pt x="127" y="367"/>
                    <a:pt x="128" y="365"/>
                  </a:cubicBezTo>
                  <a:cubicBezTo>
                    <a:pt x="129" y="363"/>
                    <a:pt x="135" y="352"/>
                    <a:pt x="140" y="343"/>
                  </a:cubicBezTo>
                  <a:cubicBezTo>
                    <a:pt x="144" y="344"/>
                    <a:pt x="147" y="345"/>
                    <a:pt x="151" y="346"/>
                  </a:cubicBezTo>
                  <a:cubicBezTo>
                    <a:pt x="150" y="357"/>
                    <a:pt x="148" y="369"/>
                    <a:pt x="148" y="372"/>
                  </a:cubicBezTo>
                  <a:cubicBezTo>
                    <a:pt x="148" y="374"/>
                    <a:pt x="149" y="376"/>
                    <a:pt x="150" y="378"/>
                  </a:cubicBezTo>
                  <a:cubicBezTo>
                    <a:pt x="151" y="379"/>
                    <a:pt x="153" y="380"/>
                    <a:pt x="155" y="381"/>
                  </a:cubicBezTo>
                  <a:cubicBezTo>
                    <a:pt x="157" y="381"/>
                    <a:pt x="160" y="381"/>
                    <a:pt x="161" y="380"/>
                  </a:cubicBezTo>
                  <a:cubicBezTo>
                    <a:pt x="163" y="379"/>
                    <a:pt x="165" y="377"/>
                    <a:pt x="165" y="375"/>
                  </a:cubicBezTo>
                  <a:cubicBezTo>
                    <a:pt x="166" y="373"/>
                    <a:pt x="170" y="361"/>
                    <a:pt x="173" y="350"/>
                  </a:cubicBezTo>
                  <a:cubicBezTo>
                    <a:pt x="175" y="351"/>
                    <a:pt x="177" y="351"/>
                    <a:pt x="178" y="351"/>
                  </a:cubicBezTo>
                  <a:cubicBezTo>
                    <a:pt x="180" y="351"/>
                    <a:pt x="182" y="351"/>
                    <a:pt x="184" y="351"/>
                  </a:cubicBezTo>
                  <a:cubicBezTo>
                    <a:pt x="185" y="362"/>
                    <a:pt x="187" y="375"/>
                    <a:pt x="187" y="377"/>
                  </a:cubicBezTo>
                  <a:cubicBezTo>
                    <a:pt x="187" y="379"/>
                    <a:pt x="188" y="381"/>
                    <a:pt x="190" y="383"/>
                  </a:cubicBezTo>
                  <a:cubicBezTo>
                    <a:pt x="191" y="384"/>
                    <a:pt x="193" y="385"/>
                    <a:pt x="196" y="385"/>
                  </a:cubicBezTo>
                  <a:cubicBezTo>
                    <a:pt x="198" y="385"/>
                    <a:pt x="200" y="384"/>
                    <a:pt x="201" y="382"/>
                  </a:cubicBezTo>
                  <a:cubicBezTo>
                    <a:pt x="203" y="381"/>
                    <a:pt x="204" y="379"/>
                    <a:pt x="204" y="377"/>
                  </a:cubicBezTo>
                  <a:cubicBezTo>
                    <a:pt x="205" y="375"/>
                    <a:pt x="206" y="362"/>
                    <a:pt x="207" y="351"/>
                  </a:cubicBezTo>
                  <a:cubicBezTo>
                    <a:pt x="210" y="351"/>
                    <a:pt x="214" y="351"/>
                    <a:pt x="218" y="350"/>
                  </a:cubicBezTo>
                  <a:cubicBezTo>
                    <a:pt x="221" y="361"/>
                    <a:pt x="225" y="372"/>
                    <a:pt x="226" y="375"/>
                  </a:cubicBezTo>
                  <a:cubicBezTo>
                    <a:pt x="226" y="377"/>
                    <a:pt x="228" y="378"/>
                    <a:pt x="230" y="379"/>
                  </a:cubicBezTo>
                  <a:cubicBezTo>
                    <a:pt x="232" y="380"/>
                    <a:pt x="234" y="381"/>
                    <a:pt x="236" y="380"/>
                  </a:cubicBezTo>
                  <a:cubicBezTo>
                    <a:pt x="238" y="380"/>
                    <a:pt x="240" y="378"/>
                    <a:pt x="241" y="377"/>
                  </a:cubicBezTo>
                  <a:cubicBezTo>
                    <a:pt x="242" y="375"/>
                    <a:pt x="243" y="373"/>
                    <a:pt x="243" y="371"/>
                  </a:cubicBezTo>
                  <a:cubicBezTo>
                    <a:pt x="243" y="368"/>
                    <a:pt x="241" y="356"/>
                    <a:pt x="240" y="345"/>
                  </a:cubicBezTo>
                  <a:cubicBezTo>
                    <a:pt x="243" y="344"/>
                    <a:pt x="247" y="343"/>
                    <a:pt x="250" y="342"/>
                  </a:cubicBezTo>
                  <a:cubicBezTo>
                    <a:pt x="256" y="351"/>
                    <a:pt x="262" y="362"/>
                    <a:pt x="263" y="364"/>
                  </a:cubicBezTo>
                  <a:cubicBezTo>
                    <a:pt x="264" y="366"/>
                    <a:pt x="266" y="367"/>
                    <a:pt x="268" y="368"/>
                  </a:cubicBezTo>
                  <a:cubicBezTo>
                    <a:pt x="270" y="368"/>
                    <a:pt x="272" y="368"/>
                    <a:pt x="274" y="367"/>
                  </a:cubicBezTo>
                  <a:cubicBezTo>
                    <a:pt x="276" y="366"/>
                    <a:pt x="278" y="365"/>
                    <a:pt x="279" y="363"/>
                  </a:cubicBezTo>
                  <a:cubicBezTo>
                    <a:pt x="280" y="361"/>
                    <a:pt x="280" y="359"/>
                    <a:pt x="279" y="357"/>
                  </a:cubicBezTo>
                  <a:cubicBezTo>
                    <a:pt x="278" y="355"/>
                    <a:pt x="274" y="343"/>
                    <a:pt x="271" y="333"/>
                  </a:cubicBezTo>
                  <a:cubicBezTo>
                    <a:pt x="274" y="331"/>
                    <a:pt x="277" y="329"/>
                    <a:pt x="280" y="327"/>
                  </a:cubicBezTo>
                  <a:cubicBezTo>
                    <a:pt x="288" y="335"/>
                    <a:pt x="296" y="344"/>
                    <a:pt x="298" y="346"/>
                  </a:cubicBezTo>
                  <a:cubicBezTo>
                    <a:pt x="299" y="348"/>
                    <a:pt x="301" y="349"/>
                    <a:pt x="303" y="349"/>
                  </a:cubicBezTo>
                  <a:cubicBezTo>
                    <a:pt x="306" y="349"/>
                    <a:pt x="308" y="348"/>
                    <a:pt x="309" y="347"/>
                  </a:cubicBezTo>
                  <a:cubicBezTo>
                    <a:pt x="311" y="346"/>
                    <a:pt x="312" y="344"/>
                    <a:pt x="313" y="342"/>
                  </a:cubicBezTo>
                  <a:cubicBezTo>
                    <a:pt x="313" y="340"/>
                    <a:pt x="313" y="338"/>
                    <a:pt x="312" y="336"/>
                  </a:cubicBezTo>
                  <a:cubicBezTo>
                    <a:pt x="311" y="334"/>
                    <a:pt x="304" y="323"/>
                    <a:pt x="298" y="314"/>
                  </a:cubicBezTo>
                  <a:cubicBezTo>
                    <a:pt x="301" y="311"/>
                    <a:pt x="304" y="309"/>
                    <a:pt x="307" y="306"/>
                  </a:cubicBezTo>
                  <a:cubicBezTo>
                    <a:pt x="316" y="313"/>
                    <a:pt x="326" y="320"/>
                    <a:pt x="328" y="321"/>
                  </a:cubicBezTo>
                  <a:cubicBezTo>
                    <a:pt x="330" y="323"/>
                    <a:pt x="332" y="323"/>
                    <a:pt x="334" y="323"/>
                  </a:cubicBezTo>
                  <a:cubicBezTo>
                    <a:pt x="336" y="322"/>
                    <a:pt x="338" y="321"/>
                    <a:pt x="339" y="320"/>
                  </a:cubicBezTo>
                  <a:cubicBezTo>
                    <a:pt x="341" y="318"/>
                    <a:pt x="342" y="316"/>
                    <a:pt x="342" y="314"/>
                  </a:cubicBezTo>
                  <a:cubicBezTo>
                    <a:pt x="342" y="312"/>
                    <a:pt x="341" y="310"/>
                    <a:pt x="339" y="308"/>
                  </a:cubicBezTo>
                  <a:cubicBezTo>
                    <a:pt x="338" y="306"/>
                    <a:pt x="329" y="297"/>
                    <a:pt x="322" y="289"/>
                  </a:cubicBezTo>
                  <a:cubicBezTo>
                    <a:pt x="324" y="287"/>
                    <a:pt x="326" y="283"/>
                    <a:pt x="328" y="280"/>
                  </a:cubicBezTo>
                  <a:cubicBezTo>
                    <a:pt x="338" y="285"/>
                    <a:pt x="350" y="290"/>
                    <a:pt x="352" y="291"/>
                  </a:cubicBezTo>
                  <a:cubicBezTo>
                    <a:pt x="354" y="292"/>
                    <a:pt x="356" y="292"/>
                    <a:pt x="358" y="291"/>
                  </a:cubicBezTo>
                  <a:cubicBezTo>
                    <a:pt x="360" y="290"/>
                    <a:pt x="362" y="289"/>
                    <a:pt x="363" y="287"/>
                  </a:cubicBezTo>
                  <a:cubicBezTo>
                    <a:pt x="364" y="285"/>
                    <a:pt x="364" y="283"/>
                    <a:pt x="364" y="281"/>
                  </a:cubicBezTo>
                  <a:cubicBezTo>
                    <a:pt x="363" y="279"/>
                    <a:pt x="362" y="277"/>
                    <a:pt x="361" y="276"/>
                  </a:cubicBezTo>
                  <a:cubicBezTo>
                    <a:pt x="358" y="274"/>
                    <a:pt x="348" y="267"/>
                    <a:pt x="339" y="261"/>
                  </a:cubicBezTo>
                  <a:cubicBezTo>
                    <a:pt x="341" y="258"/>
                    <a:pt x="342" y="254"/>
                    <a:pt x="344" y="251"/>
                  </a:cubicBezTo>
                  <a:cubicBezTo>
                    <a:pt x="354" y="253"/>
                    <a:pt x="367" y="256"/>
                    <a:pt x="369" y="256"/>
                  </a:cubicBezTo>
                  <a:cubicBezTo>
                    <a:pt x="371" y="257"/>
                    <a:pt x="373" y="256"/>
                    <a:pt x="375" y="255"/>
                  </a:cubicBezTo>
                  <a:cubicBezTo>
                    <a:pt x="377" y="254"/>
                    <a:pt x="378" y="252"/>
                    <a:pt x="379" y="250"/>
                  </a:cubicBezTo>
                  <a:cubicBezTo>
                    <a:pt x="380" y="248"/>
                    <a:pt x="379" y="246"/>
                    <a:pt x="379" y="244"/>
                  </a:cubicBezTo>
                  <a:cubicBezTo>
                    <a:pt x="378" y="242"/>
                    <a:pt x="376" y="240"/>
                    <a:pt x="374" y="240"/>
                  </a:cubicBezTo>
                  <a:cubicBezTo>
                    <a:pt x="372" y="239"/>
                    <a:pt x="361" y="234"/>
                    <a:pt x="350" y="230"/>
                  </a:cubicBezTo>
                  <a:cubicBezTo>
                    <a:pt x="351" y="226"/>
                    <a:pt x="352" y="222"/>
                    <a:pt x="352" y="219"/>
                  </a:cubicBezTo>
                  <a:cubicBezTo>
                    <a:pt x="364" y="219"/>
                    <a:pt x="376" y="219"/>
                    <a:pt x="379" y="219"/>
                  </a:cubicBezTo>
                  <a:close/>
                  <a:moveTo>
                    <a:pt x="182" y="319"/>
                  </a:moveTo>
                  <a:cubicBezTo>
                    <a:pt x="111" y="312"/>
                    <a:pt x="59" y="250"/>
                    <a:pt x="66" y="180"/>
                  </a:cubicBezTo>
                  <a:cubicBezTo>
                    <a:pt x="72" y="110"/>
                    <a:pt x="135" y="59"/>
                    <a:pt x="206" y="66"/>
                  </a:cubicBezTo>
                  <a:cubicBezTo>
                    <a:pt x="276" y="72"/>
                    <a:pt x="328" y="135"/>
                    <a:pt x="321" y="205"/>
                  </a:cubicBezTo>
                  <a:cubicBezTo>
                    <a:pt x="315" y="274"/>
                    <a:pt x="252" y="326"/>
                    <a:pt x="182" y="3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2" name="Freeform 22"/>
            <p:cNvSpPr>
              <a:spLocks/>
            </p:cNvSpPr>
            <p:nvPr/>
          </p:nvSpPr>
          <p:spPr bwMode="auto">
            <a:xfrm>
              <a:off x="2557" y="2211"/>
              <a:ext cx="14" cy="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2545" y="2212"/>
              <a:ext cx="14" cy="24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4" name="Freeform 24"/>
            <p:cNvSpPr>
              <a:spLocks noEditPoints="1"/>
            </p:cNvSpPr>
            <p:nvPr/>
          </p:nvSpPr>
          <p:spPr bwMode="auto">
            <a:xfrm>
              <a:off x="2429" y="2094"/>
              <a:ext cx="259" cy="260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5" name="Freeform 25"/>
            <p:cNvSpPr>
              <a:spLocks noEditPoints="1"/>
            </p:cNvSpPr>
            <p:nvPr/>
          </p:nvSpPr>
          <p:spPr bwMode="auto">
            <a:xfrm>
              <a:off x="2520" y="2186"/>
              <a:ext cx="77" cy="7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6" name="Freeform 26"/>
            <p:cNvSpPr>
              <a:spLocks noEditPoints="1"/>
            </p:cNvSpPr>
            <p:nvPr/>
          </p:nvSpPr>
          <p:spPr bwMode="auto">
            <a:xfrm>
              <a:off x="1674" y="2260"/>
              <a:ext cx="138" cy="138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7" name="Freeform 27"/>
            <p:cNvSpPr>
              <a:spLocks noEditPoints="1"/>
            </p:cNvSpPr>
            <p:nvPr/>
          </p:nvSpPr>
          <p:spPr bwMode="auto">
            <a:xfrm>
              <a:off x="1636" y="2220"/>
              <a:ext cx="213" cy="214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8" name="Freeform 28"/>
            <p:cNvSpPr>
              <a:spLocks noEditPoints="1"/>
            </p:cNvSpPr>
            <p:nvPr/>
          </p:nvSpPr>
          <p:spPr bwMode="auto">
            <a:xfrm>
              <a:off x="1702" y="2286"/>
              <a:ext cx="82" cy="82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1818" y="2078"/>
              <a:ext cx="179" cy="181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0" name="Freeform 30"/>
            <p:cNvSpPr>
              <a:spLocks noEditPoints="1"/>
            </p:cNvSpPr>
            <p:nvPr/>
          </p:nvSpPr>
          <p:spPr bwMode="auto">
            <a:xfrm>
              <a:off x="3162" y="733"/>
              <a:ext cx="1074" cy="1076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49"/>
                </a:cxn>
                <a:cxn ang="0">
                  <a:pos x="448" y="897"/>
                </a:cxn>
                <a:cxn ang="0">
                  <a:pos x="896" y="449"/>
                </a:cxn>
                <a:cxn ang="0">
                  <a:pos x="448" y="0"/>
                </a:cxn>
                <a:cxn ang="0">
                  <a:pos x="448" y="631"/>
                </a:cxn>
                <a:cxn ang="0">
                  <a:pos x="267" y="449"/>
                </a:cxn>
                <a:cxn ang="0">
                  <a:pos x="448" y="267"/>
                </a:cxn>
                <a:cxn ang="0">
                  <a:pos x="630" y="449"/>
                </a:cxn>
                <a:cxn ang="0">
                  <a:pos x="448" y="631"/>
                </a:cxn>
              </a:cxnLst>
              <a:rect l="0" t="0" r="r" b="b"/>
              <a:pathLst>
                <a:path w="896" h="897">
                  <a:moveTo>
                    <a:pt x="448" y="0"/>
                  </a:moveTo>
                  <a:cubicBezTo>
                    <a:pt x="201" y="0"/>
                    <a:pt x="0" y="201"/>
                    <a:pt x="0" y="449"/>
                  </a:cubicBezTo>
                  <a:cubicBezTo>
                    <a:pt x="0" y="697"/>
                    <a:pt x="201" y="897"/>
                    <a:pt x="448" y="897"/>
                  </a:cubicBezTo>
                  <a:cubicBezTo>
                    <a:pt x="695" y="897"/>
                    <a:pt x="896" y="697"/>
                    <a:pt x="896" y="449"/>
                  </a:cubicBezTo>
                  <a:cubicBezTo>
                    <a:pt x="896" y="201"/>
                    <a:pt x="695" y="0"/>
                    <a:pt x="448" y="0"/>
                  </a:cubicBezTo>
                  <a:close/>
                  <a:moveTo>
                    <a:pt x="448" y="631"/>
                  </a:moveTo>
                  <a:cubicBezTo>
                    <a:pt x="348" y="631"/>
                    <a:pt x="267" y="549"/>
                    <a:pt x="267" y="449"/>
                  </a:cubicBezTo>
                  <a:cubicBezTo>
                    <a:pt x="267" y="349"/>
                    <a:pt x="348" y="267"/>
                    <a:pt x="448" y="267"/>
                  </a:cubicBezTo>
                  <a:cubicBezTo>
                    <a:pt x="548" y="267"/>
                    <a:pt x="630" y="349"/>
                    <a:pt x="630" y="449"/>
                  </a:cubicBezTo>
                  <a:cubicBezTo>
                    <a:pt x="630" y="549"/>
                    <a:pt x="548" y="631"/>
                    <a:pt x="448" y="6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1" name="Freeform 31"/>
            <p:cNvSpPr>
              <a:spLocks noEditPoints="1"/>
            </p:cNvSpPr>
            <p:nvPr/>
          </p:nvSpPr>
          <p:spPr bwMode="auto">
            <a:xfrm>
              <a:off x="3046" y="618"/>
              <a:ext cx="1305" cy="130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2" name="Freeform 32"/>
            <p:cNvSpPr>
              <a:spLocks noEditPoints="1"/>
            </p:cNvSpPr>
            <p:nvPr/>
          </p:nvSpPr>
          <p:spPr bwMode="auto">
            <a:xfrm>
              <a:off x="1698" y="1225"/>
              <a:ext cx="395" cy="394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164"/>
                </a:cxn>
                <a:cxn ang="0">
                  <a:pos x="164" y="329"/>
                </a:cxn>
                <a:cxn ang="0">
                  <a:pos x="329" y="164"/>
                </a:cxn>
                <a:cxn ang="0">
                  <a:pos x="164" y="0"/>
                </a:cxn>
                <a:cxn ang="0">
                  <a:pos x="164" y="231"/>
                </a:cxn>
                <a:cxn ang="0">
                  <a:pos x="98" y="164"/>
                </a:cxn>
                <a:cxn ang="0">
                  <a:pos x="164" y="97"/>
                </a:cxn>
                <a:cxn ang="0">
                  <a:pos x="231" y="164"/>
                </a:cxn>
                <a:cxn ang="0">
                  <a:pos x="164" y="231"/>
                </a:cxn>
              </a:cxnLst>
              <a:rect l="0" t="0" r="r" b="b"/>
              <a:pathLst>
                <a:path w="329" h="329">
                  <a:moveTo>
                    <a:pt x="164" y="0"/>
                  </a:moveTo>
                  <a:cubicBezTo>
                    <a:pt x="74" y="0"/>
                    <a:pt x="0" y="73"/>
                    <a:pt x="0" y="164"/>
                  </a:cubicBezTo>
                  <a:cubicBezTo>
                    <a:pt x="0" y="255"/>
                    <a:pt x="74" y="329"/>
                    <a:pt x="164" y="329"/>
                  </a:cubicBezTo>
                  <a:cubicBezTo>
                    <a:pt x="255" y="329"/>
                    <a:pt x="329" y="255"/>
                    <a:pt x="329" y="164"/>
                  </a:cubicBezTo>
                  <a:cubicBezTo>
                    <a:pt x="329" y="73"/>
                    <a:pt x="255" y="0"/>
                    <a:pt x="164" y="0"/>
                  </a:cubicBezTo>
                  <a:close/>
                  <a:moveTo>
                    <a:pt x="164" y="231"/>
                  </a:moveTo>
                  <a:cubicBezTo>
                    <a:pt x="127" y="231"/>
                    <a:pt x="98" y="201"/>
                    <a:pt x="98" y="164"/>
                  </a:cubicBezTo>
                  <a:cubicBezTo>
                    <a:pt x="98" y="127"/>
                    <a:pt x="127" y="97"/>
                    <a:pt x="164" y="97"/>
                  </a:cubicBezTo>
                  <a:cubicBezTo>
                    <a:pt x="201" y="97"/>
                    <a:pt x="231" y="127"/>
                    <a:pt x="231" y="164"/>
                  </a:cubicBezTo>
                  <a:cubicBezTo>
                    <a:pt x="231" y="201"/>
                    <a:pt x="201" y="231"/>
                    <a:pt x="164" y="2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1799" y="1326"/>
              <a:ext cx="192" cy="1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80"/>
                </a:cxn>
                <a:cxn ang="0">
                  <a:pos x="80" y="161"/>
                </a:cxn>
                <a:cxn ang="0">
                  <a:pos x="160" y="80"/>
                </a:cxn>
                <a:cxn ang="0">
                  <a:pos x="80" y="0"/>
                </a:cxn>
                <a:cxn ang="0">
                  <a:pos x="80" y="124"/>
                </a:cxn>
                <a:cxn ang="0">
                  <a:pos x="37" y="80"/>
                </a:cxn>
                <a:cxn ang="0">
                  <a:pos x="80" y="37"/>
                </a:cxn>
                <a:cxn ang="0">
                  <a:pos x="124" y="80"/>
                </a:cxn>
                <a:cxn ang="0">
                  <a:pos x="80" y="124"/>
                </a:cxn>
              </a:cxnLst>
              <a:rect l="0" t="0" r="r" b="b"/>
              <a:pathLst>
                <a:path w="160" h="161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5"/>
                    <a:pt x="36" y="161"/>
                    <a:pt x="80" y="161"/>
                  </a:cubicBezTo>
                  <a:cubicBezTo>
                    <a:pt x="125" y="161"/>
                    <a:pt x="160" y="125"/>
                    <a:pt x="160" y="80"/>
                  </a:cubicBezTo>
                  <a:cubicBezTo>
                    <a:pt x="160" y="36"/>
                    <a:pt x="125" y="0"/>
                    <a:pt x="80" y="0"/>
                  </a:cubicBezTo>
                  <a:close/>
                  <a:moveTo>
                    <a:pt x="80" y="124"/>
                  </a:moveTo>
                  <a:cubicBezTo>
                    <a:pt x="56" y="124"/>
                    <a:pt x="37" y="104"/>
                    <a:pt x="37" y="80"/>
                  </a:cubicBezTo>
                  <a:cubicBezTo>
                    <a:pt x="37" y="56"/>
                    <a:pt x="56" y="37"/>
                    <a:pt x="80" y="37"/>
                  </a:cubicBezTo>
                  <a:cubicBezTo>
                    <a:pt x="104" y="37"/>
                    <a:pt x="124" y="56"/>
                    <a:pt x="124" y="80"/>
                  </a:cubicBezTo>
                  <a:cubicBezTo>
                    <a:pt x="124" y="104"/>
                    <a:pt x="104" y="124"/>
                    <a:pt x="80" y="1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4" name="Freeform 34"/>
            <p:cNvSpPr>
              <a:spLocks noEditPoints="1"/>
            </p:cNvSpPr>
            <p:nvPr/>
          </p:nvSpPr>
          <p:spPr bwMode="auto">
            <a:xfrm>
              <a:off x="1853" y="1379"/>
              <a:ext cx="85" cy="86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67" y="31"/>
                </a:cxn>
                <a:cxn ang="0">
                  <a:pos x="57" y="30"/>
                </a:cxn>
                <a:cxn ang="0">
                  <a:pos x="55" y="23"/>
                </a:cxn>
                <a:cxn ang="0">
                  <a:pos x="61" y="16"/>
                </a:cxn>
                <a:cxn ang="0">
                  <a:pos x="61" y="13"/>
                </a:cxn>
                <a:cxn ang="0">
                  <a:pos x="60" y="10"/>
                </a:cxn>
                <a:cxn ang="0">
                  <a:pos x="58" y="9"/>
                </a:cxn>
                <a:cxn ang="0">
                  <a:pos x="55" y="10"/>
                </a:cxn>
                <a:cxn ang="0">
                  <a:pos x="47" y="16"/>
                </a:cxn>
                <a:cxn ang="0">
                  <a:pos x="40" y="13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30" y="13"/>
                </a:cxn>
                <a:cxn ang="0">
                  <a:pos x="23" y="16"/>
                </a:cxn>
                <a:cxn ang="0">
                  <a:pos x="16" y="10"/>
                </a:cxn>
                <a:cxn ang="0">
                  <a:pos x="13" y="9"/>
                </a:cxn>
                <a:cxn ang="0">
                  <a:pos x="10" y="10"/>
                </a:cxn>
                <a:cxn ang="0">
                  <a:pos x="9" y="13"/>
                </a:cxn>
                <a:cxn ang="0">
                  <a:pos x="10" y="16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4" y="31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4" y="39"/>
                </a:cxn>
                <a:cxn ang="0">
                  <a:pos x="13" y="40"/>
                </a:cxn>
                <a:cxn ang="0">
                  <a:pos x="16" y="47"/>
                </a:cxn>
                <a:cxn ang="0">
                  <a:pos x="10" y="55"/>
                </a:cxn>
                <a:cxn ang="0">
                  <a:pos x="9" y="58"/>
                </a:cxn>
                <a:cxn ang="0">
                  <a:pos x="10" y="60"/>
                </a:cxn>
                <a:cxn ang="0">
                  <a:pos x="13" y="61"/>
                </a:cxn>
                <a:cxn ang="0">
                  <a:pos x="16" y="61"/>
                </a:cxn>
                <a:cxn ang="0">
                  <a:pos x="23" y="54"/>
                </a:cxn>
                <a:cxn ang="0">
                  <a:pos x="30" y="57"/>
                </a:cxn>
                <a:cxn ang="0">
                  <a:pos x="31" y="67"/>
                </a:cxn>
                <a:cxn ang="0">
                  <a:pos x="33" y="70"/>
                </a:cxn>
                <a:cxn ang="0">
                  <a:pos x="35" y="71"/>
                </a:cxn>
                <a:cxn ang="0">
                  <a:pos x="38" y="70"/>
                </a:cxn>
                <a:cxn ang="0">
                  <a:pos x="39" y="67"/>
                </a:cxn>
                <a:cxn ang="0">
                  <a:pos x="40" y="57"/>
                </a:cxn>
                <a:cxn ang="0">
                  <a:pos x="47" y="54"/>
                </a:cxn>
                <a:cxn ang="0">
                  <a:pos x="55" y="61"/>
                </a:cxn>
                <a:cxn ang="0">
                  <a:pos x="58" y="61"/>
                </a:cxn>
                <a:cxn ang="0">
                  <a:pos x="60" y="60"/>
                </a:cxn>
                <a:cxn ang="0">
                  <a:pos x="61" y="58"/>
                </a:cxn>
                <a:cxn ang="0">
                  <a:pos x="61" y="55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67" y="39"/>
                </a:cxn>
                <a:cxn ang="0">
                  <a:pos x="70" y="38"/>
                </a:cxn>
                <a:cxn ang="0">
                  <a:pos x="71" y="35"/>
                </a:cxn>
                <a:cxn ang="0">
                  <a:pos x="70" y="33"/>
                </a:cxn>
                <a:cxn ang="0">
                  <a:pos x="49" y="35"/>
                </a:cxn>
                <a:cxn ang="0">
                  <a:pos x="35" y="49"/>
                </a:cxn>
                <a:cxn ang="0">
                  <a:pos x="22" y="35"/>
                </a:cxn>
                <a:cxn ang="0">
                  <a:pos x="35" y="22"/>
                </a:cxn>
                <a:cxn ang="0">
                  <a:pos x="49" y="35"/>
                </a:cxn>
              </a:cxnLst>
              <a:rect l="0" t="0" r="r" b="b"/>
              <a:pathLst>
                <a:path w="71" h="71">
                  <a:moveTo>
                    <a:pt x="70" y="33"/>
                  </a:moveTo>
                  <a:cubicBezTo>
                    <a:pt x="69" y="32"/>
                    <a:pt x="68" y="31"/>
                    <a:pt x="67" y="31"/>
                  </a:cubicBezTo>
                  <a:cubicBezTo>
                    <a:pt x="66" y="31"/>
                    <a:pt x="62" y="31"/>
                    <a:pt x="57" y="30"/>
                  </a:cubicBezTo>
                  <a:cubicBezTo>
                    <a:pt x="57" y="28"/>
                    <a:pt x="56" y="25"/>
                    <a:pt x="55" y="23"/>
                  </a:cubicBezTo>
                  <a:cubicBezTo>
                    <a:pt x="57" y="20"/>
                    <a:pt x="60" y="17"/>
                    <a:pt x="61" y="16"/>
                  </a:cubicBezTo>
                  <a:cubicBezTo>
                    <a:pt x="61" y="15"/>
                    <a:pt x="62" y="14"/>
                    <a:pt x="61" y="13"/>
                  </a:cubicBezTo>
                  <a:cubicBezTo>
                    <a:pt x="61" y="12"/>
                    <a:pt x="61" y="11"/>
                    <a:pt x="60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7" y="9"/>
                    <a:pt x="56" y="9"/>
                    <a:pt x="55" y="10"/>
                  </a:cubicBezTo>
                  <a:cubicBezTo>
                    <a:pt x="54" y="11"/>
                    <a:pt x="51" y="13"/>
                    <a:pt x="47" y="16"/>
                  </a:cubicBezTo>
                  <a:cubicBezTo>
                    <a:pt x="45" y="15"/>
                    <a:pt x="43" y="14"/>
                    <a:pt x="40" y="13"/>
                  </a:cubicBezTo>
                  <a:cubicBezTo>
                    <a:pt x="40" y="9"/>
                    <a:pt x="40" y="5"/>
                    <a:pt x="39" y="4"/>
                  </a:cubicBezTo>
                  <a:cubicBezTo>
                    <a:pt x="39" y="3"/>
                    <a:pt x="39" y="2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1" y="3"/>
                    <a:pt x="31" y="4"/>
                  </a:cubicBezTo>
                  <a:cubicBezTo>
                    <a:pt x="31" y="5"/>
                    <a:pt x="31" y="9"/>
                    <a:pt x="30" y="13"/>
                  </a:cubicBezTo>
                  <a:cubicBezTo>
                    <a:pt x="28" y="14"/>
                    <a:pt x="25" y="15"/>
                    <a:pt x="23" y="16"/>
                  </a:cubicBezTo>
                  <a:cubicBezTo>
                    <a:pt x="20" y="13"/>
                    <a:pt x="17" y="11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9" y="15"/>
                    <a:pt x="10" y="16"/>
                  </a:cubicBezTo>
                  <a:cubicBezTo>
                    <a:pt x="11" y="17"/>
                    <a:pt x="13" y="20"/>
                    <a:pt x="16" y="23"/>
                  </a:cubicBezTo>
                  <a:cubicBezTo>
                    <a:pt x="15" y="25"/>
                    <a:pt x="14" y="28"/>
                    <a:pt x="13" y="30"/>
                  </a:cubicBezTo>
                  <a:cubicBezTo>
                    <a:pt x="9" y="31"/>
                    <a:pt x="5" y="31"/>
                    <a:pt x="4" y="31"/>
                  </a:cubicBezTo>
                  <a:cubicBezTo>
                    <a:pt x="3" y="31"/>
                    <a:pt x="2" y="32"/>
                    <a:pt x="1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1" y="38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5" y="39"/>
                    <a:pt x="9" y="40"/>
                    <a:pt x="13" y="40"/>
                  </a:cubicBezTo>
                  <a:cubicBezTo>
                    <a:pt x="14" y="43"/>
                    <a:pt x="15" y="45"/>
                    <a:pt x="16" y="47"/>
                  </a:cubicBezTo>
                  <a:cubicBezTo>
                    <a:pt x="13" y="51"/>
                    <a:pt x="11" y="54"/>
                    <a:pt x="10" y="55"/>
                  </a:cubicBezTo>
                  <a:cubicBezTo>
                    <a:pt x="9" y="56"/>
                    <a:pt x="9" y="57"/>
                    <a:pt x="9" y="58"/>
                  </a:cubicBezTo>
                  <a:cubicBezTo>
                    <a:pt x="9" y="59"/>
                    <a:pt x="10" y="59"/>
                    <a:pt x="10" y="60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4" y="61"/>
                    <a:pt x="15" y="61"/>
                    <a:pt x="16" y="61"/>
                  </a:cubicBezTo>
                  <a:cubicBezTo>
                    <a:pt x="17" y="60"/>
                    <a:pt x="20" y="57"/>
                    <a:pt x="23" y="54"/>
                  </a:cubicBezTo>
                  <a:cubicBezTo>
                    <a:pt x="25" y="56"/>
                    <a:pt x="28" y="57"/>
                    <a:pt x="30" y="57"/>
                  </a:cubicBezTo>
                  <a:cubicBezTo>
                    <a:pt x="31" y="62"/>
                    <a:pt x="31" y="66"/>
                    <a:pt x="31" y="67"/>
                  </a:cubicBezTo>
                  <a:cubicBezTo>
                    <a:pt x="31" y="68"/>
                    <a:pt x="32" y="69"/>
                    <a:pt x="33" y="70"/>
                  </a:cubicBezTo>
                  <a:cubicBezTo>
                    <a:pt x="33" y="70"/>
                    <a:pt x="34" y="71"/>
                    <a:pt x="35" y="71"/>
                  </a:cubicBezTo>
                  <a:cubicBezTo>
                    <a:pt x="36" y="71"/>
                    <a:pt x="37" y="70"/>
                    <a:pt x="38" y="70"/>
                  </a:cubicBezTo>
                  <a:cubicBezTo>
                    <a:pt x="39" y="69"/>
                    <a:pt x="39" y="68"/>
                    <a:pt x="39" y="67"/>
                  </a:cubicBezTo>
                  <a:cubicBezTo>
                    <a:pt x="40" y="66"/>
                    <a:pt x="40" y="62"/>
                    <a:pt x="40" y="57"/>
                  </a:cubicBezTo>
                  <a:cubicBezTo>
                    <a:pt x="43" y="57"/>
                    <a:pt x="45" y="56"/>
                    <a:pt x="47" y="54"/>
                  </a:cubicBezTo>
                  <a:cubicBezTo>
                    <a:pt x="51" y="57"/>
                    <a:pt x="54" y="60"/>
                    <a:pt x="55" y="61"/>
                  </a:cubicBezTo>
                  <a:cubicBezTo>
                    <a:pt x="56" y="61"/>
                    <a:pt x="57" y="61"/>
                    <a:pt x="58" y="61"/>
                  </a:cubicBezTo>
                  <a:cubicBezTo>
                    <a:pt x="59" y="61"/>
                    <a:pt x="59" y="61"/>
                    <a:pt x="60" y="60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2" y="57"/>
                    <a:pt x="61" y="56"/>
                    <a:pt x="61" y="55"/>
                  </a:cubicBezTo>
                  <a:cubicBezTo>
                    <a:pt x="60" y="54"/>
                    <a:pt x="57" y="51"/>
                    <a:pt x="55" y="47"/>
                  </a:cubicBezTo>
                  <a:cubicBezTo>
                    <a:pt x="56" y="45"/>
                    <a:pt x="57" y="43"/>
                    <a:pt x="57" y="40"/>
                  </a:cubicBezTo>
                  <a:cubicBezTo>
                    <a:pt x="62" y="40"/>
                    <a:pt x="66" y="39"/>
                    <a:pt x="67" y="39"/>
                  </a:cubicBezTo>
                  <a:cubicBezTo>
                    <a:pt x="68" y="39"/>
                    <a:pt x="69" y="39"/>
                    <a:pt x="70" y="38"/>
                  </a:cubicBezTo>
                  <a:cubicBezTo>
                    <a:pt x="70" y="37"/>
                    <a:pt x="71" y="36"/>
                    <a:pt x="71" y="35"/>
                  </a:cubicBezTo>
                  <a:cubicBezTo>
                    <a:pt x="71" y="34"/>
                    <a:pt x="70" y="33"/>
                    <a:pt x="70" y="33"/>
                  </a:cubicBezTo>
                  <a:close/>
                  <a:moveTo>
                    <a:pt x="49" y="35"/>
                  </a:moveTo>
                  <a:cubicBezTo>
                    <a:pt x="49" y="43"/>
                    <a:pt x="43" y="49"/>
                    <a:pt x="35" y="49"/>
                  </a:cubicBezTo>
                  <a:cubicBezTo>
                    <a:pt x="28" y="49"/>
                    <a:pt x="22" y="43"/>
                    <a:pt x="22" y="35"/>
                  </a:cubicBezTo>
                  <a:cubicBezTo>
                    <a:pt x="22" y="28"/>
                    <a:pt x="28" y="22"/>
                    <a:pt x="35" y="22"/>
                  </a:cubicBezTo>
                  <a:cubicBezTo>
                    <a:pt x="43" y="22"/>
                    <a:pt x="49" y="28"/>
                    <a:pt x="49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1640" y="1166"/>
              <a:ext cx="512" cy="512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6" name="Oval 36"/>
            <p:cNvSpPr>
              <a:spLocks noChangeArrowheads="1"/>
            </p:cNvSpPr>
            <p:nvPr/>
          </p:nvSpPr>
          <p:spPr bwMode="auto">
            <a:xfrm>
              <a:off x="3525" y="1098"/>
              <a:ext cx="353" cy="3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7" name="Freeform 37"/>
            <p:cNvSpPr>
              <a:spLocks noEditPoints="1"/>
            </p:cNvSpPr>
            <p:nvPr/>
          </p:nvSpPr>
          <p:spPr bwMode="auto">
            <a:xfrm>
              <a:off x="3483" y="1054"/>
              <a:ext cx="433" cy="435"/>
            </a:xfrm>
            <a:custGeom>
              <a:avLst/>
              <a:gdLst/>
              <a:ahLst/>
              <a:cxnLst>
                <a:cxn ang="0">
                  <a:pos x="331" y="235"/>
                </a:cxn>
                <a:cxn ang="0">
                  <a:pos x="234" y="30"/>
                </a:cxn>
                <a:cxn ang="0">
                  <a:pos x="29" y="127"/>
                </a:cxn>
                <a:cxn ang="0">
                  <a:pos x="126" y="332"/>
                </a:cxn>
                <a:cxn ang="0">
                  <a:pos x="331" y="235"/>
                </a:cxn>
                <a:cxn ang="0">
                  <a:pos x="135" y="307"/>
                </a:cxn>
                <a:cxn ang="0">
                  <a:pos x="89" y="279"/>
                </a:cxn>
                <a:cxn ang="0">
                  <a:pos x="146" y="230"/>
                </a:cxn>
                <a:cxn ang="0">
                  <a:pos x="160" y="237"/>
                </a:cxn>
                <a:cxn ang="0">
                  <a:pos x="230" y="215"/>
                </a:cxn>
                <a:cxn ang="0">
                  <a:pos x="300" y="240"/>
                </a:cxn>
                <a:cxn ang="0">
                  <a:pos x="135" y="307"/>
                </a:cxn>
                <a:cxn ang="0">
                  <a:pos x="208" y="191"/>
                </a:cxn>
                <a:cxn ang="0">
                  <a:pos x="170" y="209"/>
                </a:cxn>
                <a:cxn ang="0">
                  <a:pos x="152" y="171"/>
                </a:cxn>
                <a:cxn ang="0">
                  <a:pos x="190" y="153"/>
                </a:cxn>
                <a:cxn ang="0">
                  <a:pos x="208" y="191"/>
                </a:cxn>
                <a:cxn ang="0">
                  <a:pos x="311" y="210"/>
                </a:cxn>
                <a:cxn ang="0">
                  <a:pos x="240" y="185"/>
                </a:cxn>
                <a:cxn ang="0">
                  <a:pos x="200" y="125"/>
                </a:cxn>
                <a:cxn ang="0">
                  <a:pos x="186" y="121"/>
                </a:cxn>
                <a:cxn ang="0">
                  <a:pos x="173" y="47"/>
                </a:cxn>
                <a:cxn ang="0">
                  <a:pos x="225" y="55"/>
                </a:cxn>
                <a:cxn ang="0">
                  <a:pos x="311" y="210"/>
                </a:cxn>
                <a:cxn ang="0">
                  <a:pos x="54" y="136"/>
                </a:cxn>
                <a:cxn ang="0">
                  <a:pos x="142" y="52"/>
                </a:cxn>
                <a:cxn ang="0">
                  <a:pos x="155" y="127"/>
                </a:cxn>
                <a:cxn ang="0">
                  <a:pos x="124" y="161"/>
                </a:cxn>
                <a:cxn ang="0">
                  <a:pos x="126" y="206"/>
                </a:cxn>
                <a:cxn ang="0">
                  <a:pos x="68" y="255"/>
                </a:cxn>
                <a:cxn ang="0">
                  <a:pos x="54" y="136"/>
                </a:cxn>
              </a:cxnLst>
              <a:rect l="0" t="0" r="r" b="b"/>
              <a:pathLst>
                <a:path w="361" h="362">
                  <a:moveTo>
                    <a:pt x="331" y="235"/>
                  </a:moveTo>
                  <a:cubicBezTo>
                    <a:pt x="361" y="152"/>
                    <a:pt x="317" y="60"/>
                    <a:pt x="234" y="30"/>
                  </a:cubicBezTo>
                  <a:cubicBezTo>
                    <a:pt x="151" y="0"/>
                    <a:pt x="59" y="43"/>
                    <a:pt x="29" y="127"/>
                  </a:cubicBezTo>
                  <a:cubicBezTo>
                    <a:pt x="0" y="210"/>
                    <a:pt x="43" y="302"/>
                    <a:pt x="126" y="332"/>
                  </a:cubicBezTo>
                  <a:cubicBezTo>
                    <a:pt x="209" y="362"/>
                    <a:pt x="301" y="319"/>
                    <a:pt x="331" y="235"/>
                  </a:cubicBezTo>
                  <a:close/>
                  <a:moveTo>
                    <a:pt x="135" y="307"/>
                  </a:moveTo>
                  <a:cubicBezTo>
                    <a:pt x="117" y="301"/>
                    <a:pt x="102" y="291"/>
                    <a:pt x="89" y="279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50" y="233"/>
                    <a:pt x="155" y="236"/>
                    <a:pt x="160" y="237"/>
                  </a:cubicBezTo>
                  <a:cubicBezTo>
                    <a:pt x="186" y="247"/>
                    <a:pt x="215" y="237"/>
                    <a:pt x="230" y="215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271" y="301"/>
                    <a:pt x="200" y="330"/>
                    <a:pt x="135" y="307"/>
                  </a:cubicBezTo>
                  <a:close/>
                  <a:moveTo>
                    <a:pt x="208" y="191"/>
                  </a:moveTo>
                  <a:cubicBezTo>
                    <a:pt x="203" y="207"/>
                    <a:pt x="186" y="215"/>
                    <a:pt x="170" y="209"/>
                  </a:cubicBezTo>
                  <a:cubicBezTo>
                    <a:pt x="155" y="203"/>
                    <a:pt x="146" y="186"/>
                    <a:pt x="152" y="171"/>
                  </a:cubicBezTo>
                  <a:cubicBezTo>
                    <a:pt x="158" y="155"/>
                    <a:pt x="175" y="147"/>
                    <a:pt x="190" y="153"/>
                  </a:cubicBezTo>
                  <a:cubicBezTo>
                    <a:pt x="206" y="158"/>
                    <a:pt x="214" y="176"/>
                    <a:pt x="208" y="191"/>
                  </a:cubicBezTo>
                  <a:close/>
                  <a:moveTo>
                    <a:pt x="311" y="210"/>
                  </a:moveTo>
                  <a:cubicBezTo>
                    <a:pt x="240" y="185"/>
                    <a:pt x="240" y="185"/>
                    <a:pt x="240" y="185"/>
                  </a:cubicBezTo>
                  <a:cubicBezTo>
                    <a:pt x="241" y="159"/>
                    <a:pt x="226" y="134"/>
                    <a:pt x="200" y="125"/>
                  </a:cubicBezTo>
                  <a:cubicBezTo>
                    <a:pt x="196" y="123"/>
                    <a:pt x="191" y="122"/>
                    <a:pt x="186" y="121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90" y="46"/>
                    <a:pt x="208" y="49"/>
                    <a:pt x="225" y="55"/>
                  </a:cubicBezTo>
                  <a:cubicBezTo>
                    <a:pt x="290" y="78"/>
                    <a:pt x="325" y="145"/>
                    <a:pt x="311" y="210"/>
                  </a:cubicBezTo>
                  <a:close/>
                  <a:moveTo>
                    <a:pt x="54" y="136"/>
                  </a:moveTo>
                  <a:cubicBezTo>
                    <a:pt x="69" y="94"/>
                    <a:pt x="103" y="64"/>
                    <a:pt x="142" y="52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41" y="133"/>
                    <a:pt x="129" y="145"/>
                    <a:pt x="124" y="161"/>
                  </a:cubicBezTo>
                  <a:cubicBezTo>
                    <a:pt x="118" y="176"/>
                    <a:pt x="119" y="192"/>
                    <a:pt x="126" y="206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46" y="221"/>
                    <a:pt x="39" y="177"/>
                    <a:pt x="54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8" name="Freeform 38"/>
            <p:cNvSpPr>
              <a:spLocks noEditPoints="1"/>
            </p:cNvSpPr>
            <p:nvPr/>
          </p:nvSpPr>
          <p:spPr bwMode="auto">
            <a:xfrm>
              <a:off x="746" y="1227"/>
              <a:ext cx="704" cy="705"/>
            </a:xfrm>
            <a:custGeom>
              <a:avLst/>
              <a:gdLst/>
              <a:ahLst/>
              <a:cxnLst>
                <a:cxn ang="0">
                  <a:pos x="483" y="104"/>
                </a:cxn>
                <a:cxn ang="0">
                  <a:pos x="104" y="104"/>
                </a:cxn>
                <a:cxn ang="0">
                  <a:pos x="104" y="483"/>
                </a:cxn>
                <a:cxn ang="0">
                  <a:pos x="483" y="483"/>
                </a:cxn>
                <a:cxn ang="0">
                  <a:pos x="483" y="104"/>
                </a:cxn>
                <a:cxn ang="0">
                  <a:pos x="237" y="350"/>
                </a:cxn>
                <a:cxn ang="0">
                  <a:pos x="237" y="237"/>
                </a:cxn>
                <a:cxn ang="0">
                  <a:pos x="350" y="237"/>
                </a:cxn>
                <a:cxn ang="0">
                  <a:pos x="350" y="350"/>
                </a:cxn>
                <a:cxn ang="0">
                  <a:pos x="237" y="350"/>
                </a:cxn>
              </a:cxnLst>
              <a:rect l="0" t="0" r="r" b="b"/>
              <a:pathLst>
                <a:path w="587" h="588">
                  <a:moveTo>
                    <a:pt x="483" y="104"/>
                  </a:moveTo>
                  <a:cubicBezTo>
                    <a:pt x="378" y="0"/>
                    <a:pt x="209" y="0"/>
                    <a:pt x="104" y="104"/>
                  </a:cubicBezTo>
                  <a:cubicBezTo>
                    <a:pt x="0" y="209"/>
                    <a:pt x="0" y="379"/>
                    <a:pt x="104" y="483"/>
                  </a:cubicBezTo>
                  <a:cubicBezTo>
                    <a:pt x="209" y="588"/>
                    <a:pt x="378" y="588"/>
                    <a:pt x="483" y="483"/>
                  </a:cubicBezTo>
                  <a:cubicBezTo>
                    <a:pt x="587" y="379"/>
                    <a:pt x="587" y="209"/>
                    <a:pt x="483" y="104"/>
                  </a:cubicBezTo>
                  <a:close/>
                  <a:moveTo>
                    <a:pt x="237" y="350"/>
                  </a:moveTo>
                  <a:cubicBezTo>
                    <a:pt x="206" y="319"/>
                    <a:pt x="206" y="269"/>
                    <a:pt x="237" y="237"/>
                  </a:cubicBezTo>
                  <a:cubicBezTo>
                    <a:pt x="268" y="206"/>
                    <a:pt x="319" y="206"/>
                    <a:pt x="350" y="237"/>
                  </a:cubicBezTo>
                  <a:cubicBezTo>
                    <a:pt x="381" y="269"/>
                    <a:pt x="381" y="319"/>
                    <a:pt x="350" y="350"/>
                  </a:cubicBezTo>
                  <a:cubicBezTo>
                    <a:pt x="319" y="381"/>
                    <a:pt x="268" y="381"/>
                    <a:pt x="237" y="3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19" name="Freeform 39"/>
            <p:cNvSpPr>
              <a:spLocks noEditPoints="1"/>
            </p:cNvSpPr>
            <p:nvPr/>
          </p:nvSpPr>
          <p:spPr bwMode="auto">
            <a:xfrm>
              <a:off x="683" y="1164"/>
              <a:ext cx="831" cy="832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1068" y="1576"/>
              <a:ext cx="58" cy="3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49" y="11"/>
                </a:cxn>
                <a:cxn ang="0">
                  <a:pos x="1" y="0"/>
                </a:cxn>
                <a:cxn ang="0">
                  <a:pos x="19" y="26"/>
                </a:cxn>
              </a:cxnLst>
              <a:rect l="0" t="0" r="r" b="b"/>
              <a:pathLst>
                <a:path w="49" h="30">
                  <a:moveTo>
                    <a:pt x="19" y="26"/>
                  </a:moveTo>
                  <a:cubicBezTo>
                    <a:pt x="32" y="30"/>
                    <a:pt x="45" y="23"/>
                    <a:pt x="49" y="1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8" y="23"/>
                    <a:pt x="19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1070" y="1547"/>
              <a:ext cx="59" cy="3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8" y="29"/>
                </a:cxn>
                <a:cxn ang="0">
                  <a:pos x="30" y="3"/>
                </a:cxn>
                <a:cxn ang="0">
                  <a:pos x="0" y="19"/>
                </a:cxn>
              </a:cxnLst>
              <a:rect l="0" t="0" r="r" b="b"/>
              <a:pathLst>
                <a:path w="49" h="29">
                  <a:moveTo>
                    <a:pt x="0" y="19"/>
                  </a:moveTo>
                  <a:cubicBezTo>
                    <a:pt x="48" y="29"/>
                    <a:pt x="48" y="29"/>
                    <a:pt x="48" y="29"/>
                  </a:cubicBezTo>
                  <a:cubicBezTo>
                    <a:pt x="49" y="18"/>
                    <a:pt x="42" y="6"/>
                    <a:pt x="30" y="3"/>
                  </a:cubicBezTo>
                  <a:cubicBezTo>
                    <a:pt x="17" y="0"/>
                    <a:pt x="5" y="7"/>
                    <a:pt x="0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2" name="Freeform 42"/>
            <p:cNvSpPr>
              <a:spLocks noEditPoints="1"/>
            </p:cNvSpPr>
            <p:nvPr/>
          </p:nvSpPr>
          <p:spPr bwMode="auto">
            <a:xfrm>
              <a:off x="734" y="1215"/>
              <a:ext cx="728" cy="729"/>
            </a:xfrm>
            <a:custGeom>
              <a:avLst/>
              <a:gdLst/>
              <a:ahLst/>
              <a:cxnLst>
                <a:cxn ang="0">
                  <a:pos x="499" y="108"/>
                </a:cxn>
                <a:cxn ang="0">
                  <a:pos x="108" y="108"/>
                </a:cxn>
                <a:cxn ang="0">
                  <a:pos x="108" y="500"/>
                </a:cxn>
                <a:cxn ang="0">
                  <a:pos x="499" y="500"/>
                </a:cxn>
                <a:cxn ang="0">
                  <a:pos x="499" y="108"/>
                </a:cxn>
                <a:cxn ang="0">
                  <a:pos x="482" y="104"/>
                </a:cxn>
                <a:cxn ang="0">
                  <a:pos x="356" y="230"/>
                </a:cxn>
                <a:cxn ang="0">
                  <a:pos x="251" y="230"/>
                </a:cxn>
                <a:cxn ang="0">
                  <a:pos x="125" y="104"/>
                </a:cxn>
                <a:cxn ang="0">
                  <a:pos x="482" y="104"/>
                </a:cxn>
                <a:cxn ang="0">
                  <a:pos x="338" y="338"/>
                </a:cxn>
                <a:cxn ang="0">
                  <a:pos x="269" y="338"/>
                </a:cxn>
                <a:cxn ang="0">
                  <a:pos x="269" y="269"/>
                </a:cxn>
                <a:cxn ang="0">
                  <a:pos x="338" y="269"/>
                </a:cxn>
                <a:cxn ang="0">
                  <a:pos x="338" y="338"/>
                </a:cxn>
                <a:cxn ang="0">
                  <a:pos x="104" y="483"/>
                </a:cxn>
                <a:cxn ang="0">
                  <a:pos x="104" y="125"/>
                </a:cxn>
                <a:cxn ang="0">
                  <a:pos x="230" y="251"/>
                </a:cxn>
                <a:cxn ang="0">
                  <a:pos x="230" y="357"/>
                </a:cxn>
                <a:cxn ang="0">
                  <a:pos x="104" y="483"/>
                </a:cxn>
                <a:cxn ang="0">
                  <a:pos x="125" y="503"/>
                </a:cxn>
                <a:cxn ang="0">
                  <a:pos x="251" y="377"/>
                </a:cxn>
                <a:cxn ang="0">
                  <a:pos x="356" y="377"/>
                </a:cxn>
                <a:cxn ang="0">
                  <a:pos x="482" y="503"/>
                </a:cxn>
                <a:cxn ang="0">
                  <a:pos x="125" y="503"/>
                </a:cxn>
                <a:cxn ang="0">
                  <a:pos x="377" y="357"/>
                </a:cxn>
                <a:cxn ang="0">
                  <a:pos x="377" y="251"/>
                </a:cxn>
                <a:cxn ang="0">
                  <a:pos x="503" y="125"/>
                </a:cxn>
                <a:cxn ang="0">
                  <a:pos x="503" y="483"/>
                </a:cxn>
                <a:cxn ang="0">
                  <a:pos x="377" y="357"/>
                </a:cxn>
              </a:cxnLst>
              <a:rect l="0" t="0" r="r" b="b"/>
              <a:pathLst>
                <a:path w="607" h="608">
                  <a:moveTo>
                    <a:pt x="499" y="108"/>
                  </a:moveTo>
                  <a:cubicBezTo>
                    <a:pt x="391" y="0"/>
                    <a:pt x="216" y="0"/>
                    <a:pt x="108" y="108"/>
                  </a:cubicBezTo>
                  <a:cubicBezTo>
                    <a:pt x="0" y="216"/>
                    <a:pt x="0" y="392"/>
                    <a:pt x="108" y="500"/>
                  </a:cubicBezTo>
                  <a:cubicBezTo>
                    <a:pt x="216" y="608"/>
                    <a:pt x="391" y="608"/>
                    <a:pt x="499" y="500"/>
                  </a:cubicBezTo>
                  <a:cubicBezTo>
                    <a:pt x="607" y="392"/>
                    <a:pt x="607" y="216"/>
                    <a:pt x="499" y="108"/>
                  </a:cubicBezTo>
                  <a:close/>
                  <a:moveTo>
                    <a:pt x="482" y="104"/>
                  </a:moveTo>
                  <a:cubicBezTo>
                    <a:pt x="356" y="230"/>
                    <a:pt x="356" y="230"/>
                    <a:pt x="356" y="230"/>
                  </a:cubicBezTo>
                  <a:cubicBezTo>
                    <a:pt x="325" y="208"/>
                    <a:pt x="282" y="208"/>
                    <a:pt x="251" y="230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226" y="13"/>
                    <a:pt x="381" y="13"/>
                    <a:pt x="482" y="104"/>
                  </a:cubicBezTo>
                  <a:close/>
                  <a:moveTo>
                    <a:pt x="338" y="338"/>
                  </a:moveTo>
                  <a:cubicBezTo>
                    <a:pt x="319" y="358"/>
                    <a:pt x="288" y="358"/>
                    <a:pt x="269" y="338"/>
                  </a:cubicBezTo>
                  <a:cubicBezTo>
                    <a:pt x="250" y="319"/>
                    <a:pt x="250" y="288"/>
                    <a:pt x="269" y="269"/>
                  </a:cubicBezTo>
                  <a:cubicBezTo>
                    <a:pt x="288" y="250"/>
                    <a:pt x="319" y="250"/>
                    <a:pt x="338" y="269"/>
                  </a:cubicBezTo>
                  <a:cubicBezTo>
                    <a:pt x="357" y="288"/>
                    <a:pt x="357" y="319"/>
                    <a:pt x="338" y="338"/>
                  </a:cubicBezTo>
                  <a:close/>
                  <a:moveTo>
                    <a:pt x="104" y="483"/>
                  </a:moveTo>
                  <a:cubicBezTo>
                    <a:pt x="13" y="381"/>
                    <a:pt x="13" y="226"/>
                    <a:pt x="104" y="125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07" y="282"/>
                    <a:pt x="207" y="325"/>
                    <a:pt x="230" y="357"/>
                  </a:cubicBezTo>
                  <a:lnTo>
                    <a:pt x="104" y="483"/>
                  </a:lnTo>
                  <a:close/>
                  <a:moveTo>
                    <a:pt x="125" y="503"/>
                  </a:moveTo>
                  <a:cubicBezTo>
                    <a:pt x="251" y="377"/>
                    <a:pt x="251" y="377"/>
                    <a:pt x="251" y="377"/>
                  </a:cubicBezTo>
                  <a:cubicBezTo>
                    <a:pt x="282" y="400"/>
                    <a:pt x="325" y="400"/>
                    <a:pt x="356" y="377"/>
                  </a:cubicBezTo>
                  <a:cubicBezTo>
                    <a:pt x="482" y="503"/>
                    <a:pt x="482" y="503"/>
                    <a:pt x="482" y="503"/>
                  </a:cubicBezTo>
                  <a:cubicBezTo>
                    <a:pt x="381" y="595"/>
                    <a:pt x="226" y="595"/>
                    <a:pt x="125" y="503"/>
                  </a:cubicBezTo>
                  <a:close/>
                  <a:moveTo>
                    <a:pt x="377" y="357"/>
                  </a:moveTo>
                  <a:cubicBezTo>
                    <a:pt x="400" y="325"/>
                    <a:pt x="400" y="282"/>
                    <a:pt x="377" y="251"/>
                  </a:cubicBezTo>
                  <a:cubicBezTo>
                    <a:pt x="503" y="125"/>
                    <a:pt x="503" y="125"/>
                    <a:pt x="503" y="125"/>
                  </a:cubicBezTo>
                  <a:cubicBezTo>
                    <a:pt x="594" y="226"/>
                    <a:pt x="594" y="381"/>
                    <a:pt x="503" y="483"/>
                  </a:cubicBezTo>
                  <a:lnTo>
                    <a:pt x="377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2127" y="1152"/>
              <a:ext cx="359" cy="359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4055" y="1819"/>
              <a:ext cx="64" cy="52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5" name="Freeform 45"/>
            <p:cNvSpPr>
              <a:spLocks noEditPoints="1"/>
            </p:cNvSpPr>
            <p:nvPr/>
          </p:nvSpPr>
          <p:spPr bwMode="auto">
            <a:xfrm>
              <a:off x="2196" y="945"/>
              <a:ext cx="1857" cy="1965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6" name="Freeform 46"/>
            <p:cNvSpPr>
              <a:spLocks/>
            </p:cNvSpPr>
            <p:nvPr/>
          </p:nvSpPr>
          <p:spPr bwMode="auto">
            <a:xfrm>
              <a:off x="3082" y="877"/>
              <a:ext cx="53" cy="65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7" name="Freeform 47"/>
            <p:cNvSpPr>
              <a:spLocks noEditPoints="1"/>
            </p:cNvSpPr>
            <p:nvPr/>
          </p:nvSpPr>
          <p:spPr bwMode="auto">
            <a:xfrm>
              <a:off x="3128" y="564"/>
              <a:ext cx="1277" cy="1258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8" name="Freeform 48"/>
            <p:cNvSpPr>
              <a:spLocks/>
            </p:cNvSpPr>
            <p:nvPr/>
          </p:nvSpPr>
          <p:spPr bwMode="auto">
            <a:xfrm>
              <a:off x="1078" y="1111"/>
              <a:ext cx="69" cy="27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29" name="Freeform 49"/>
            <p:cNvSpPr>
              <a:spLocks noEditPoints="1"/>
            </p:cNvSpPr>
            <p:nvPr/>
          </p:nvSpPr>
          <p:spPr bwMode="auto">
            <a:xfrm>
              <a:off x="1160" y="1112"/>
              <a:ext cx="1346" cy="908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0" name="Freeform 50"/>
            <p:cNvSpPr>
              <a:spLocks/>
            </p:cNvSpPr>
            <p:nvPr/>
          </p:nvSpPr>
          <p:spPr bwMode="auto">
            <a:xfrm>
              <a:off x="1246" y="2008"/>
              <a:ext cx="69" cy="44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1" name="Freeform 51"/>
            <p:cNvSpPr>
              <a:spLocks noEditPoints="1"/>
            </p:cNvSpPr>
            <p:nvPr/>
          </p:nvSpPr>
          <p:spPr bwMode="auto">
            <a:xfrm>
              <a:off x="613" y="1113"/>
              <a:ext cx="626" cy="96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2" name="Freeform 52"/>
            <p:cNvSpPr>
              <a:spLocks/>
            </p:cNvSpPr>
            <p:nvPr/>
          </p:nvSpPr>
          <p:spPr bwMode="auto">
            <a:xfrm>
              <a:off x="1461" y="1303"/>
              <a:ext cx="54" cy="62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3" name="Freeform 53"/>
            <p:cNvSpPr>
              <a:spLocks noEditPoints="1"/>
            </p:cNvSpPr>
            <p:nvPr/>
          </p:nvSpPr>
          <p:spPr bwMode="auto">
            <a:xfrm>
              <a:off x="888" y="1369"/>
              <a:ext cx="1327" cy="1259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4" name="Freeform 54"/>
            <p:cNvSpPr>
              <a:spLocks/>
            </p:cNvSpPr>
            <p:nvPr/>
          </p:nvSpPr>
          <p:spPr bwMode="auto">
            <a:xfrm>
              <a:off x="821" y="1974"/>
              <a:ext cx="65" cy="51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5" name="Freeform 55"/>
            <p:cNvSpPr>
              <a:spLocks noEditPoints="1"/>
            </p:cNvSpPr>
            <p:nvPr/>
          </p:nvSpPr>
          <p:spPr bwMode="auto">
            <a:xfrm>
              <a:off x="613" y="1113"/>
              <a:ext cx="853" cy="867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3365" y="559"/>
              <a:ext cx="35" cy="28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7" name="Freeform 57"/>
            <p:cNvSpPr>
              <a:spLocks noEditPoints="1"/>
            </p:cNvSpPr>
            <p:nvPr/>
          </p:nvSpPr>
          <p:spPr bwMode="auto">
            <a:xfrm>
              <a:off x="3403" y="488"/>
              <a:ext cx="1065" cy="682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8" name="Freeform 58"/>
            <p:cNvSpPr>
              <a:spLocks/>
            </p:cNvSpPr>
            <p:nvPr/>
          </p:nvSpPr>
          <p:spPr bwMode="auto">
            <a:xfrm>
              <a:off x="4450" y="1177"/>
              <a:ext cx="21" cy="3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39" name="Freeform 59"/>
            <p:cNvSpPr>
              <a:spLocks/>
            </p:cNvSpPr>
            <p:nvPr/>
          </p:nvSpPr>
          <p:spPr bwMode="auto">
            <a:xfrm>
              <a:off x="4409" y="1184"/>
              <a:ext cx="102" cy="9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596" y="1805"/>
              <a:ext cx="30" cy="3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41" name="Freeform 61"/>
            <p:cNvSpPr>
              <a:spLocks noEditPoints="1"/>
            </p:cNvSpPr>
            <p:nvPr/>
          </p:nvSpPr>
          <p:spPr bwMode="auto">
            <a:xfrm>
              <a:off x="548" y="1052"/>
              <a:ext cx="460" cy="751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42" name="Freeform 62"/>
            <p:cNvSpPr>
              <a:spLocks/>
            </p:cNvSpPr>
            <p:nvPr/>
          </p:nvSpPr>
          <p:spPr bwMode="auto">
            <a:xfrm>
              <a:off x="1012" y="1046"/>
              <a:ext cx="36" cy="2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1020" y="1006"/>
              <a:ext cx="91" cy="102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</a:endParaRPr>
            </a:p>
          </p:txBody>
        </p:sp>
      </p:grpSp>
      <p:sp>
        <p:nvSpPr>
          <p:cNvPr id="23560" name="Rectangle 35"/>
          <p:cNvSpPr>
            <a:spLocks noChangeArrowheads="1"/>
          </p:cNvSpPr>
          <p:nvPr/>
        </p:nvSpPr>
        <p:spPr bwMode="auto">
          <a:xfrm>
            <a:off x="1166944" y="2166328"/>
            <a:ext cx="101524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[Equipment based action item]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[Policy based action item]</a:t>
            </a:r>
          </a:p>
          <a:p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z="13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85972" y="489458"/>
            <a:ext cx="8433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Action Items Summary: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22C06-7F63-DF4E-955C-3BDA0644EFCC}"/>
              </a:ext>
            </a:extLst>
          </p:cNvPr>
          <p:cNvSpPr txBox="1"/>
          <p:nvPr/>
        </p:nvSpPr>
        <p:spPr>
          <a:xfrm>
            <a:off x="976393" y="3332136"/>
            <a:ext cx="8958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share resources to guide you in completing these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feel free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any assistance or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follow up with you every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[timing?]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check in your progress and support any roadblocks that you might 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[timing]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complete the AAP Guideline Readiness Survey in person to gauge your improvement.</a:t>
            </a:r>
          </a:p>
        </p:txBody>
      </p:sp>
    </p:spTree>
    <p:extLst>
      <p:ext uri="{BB962C8B-B14F-4D97-AF65-F5344CB8AC3E}">
        <p14:creationId xmlns:p14="http://schemas.microsoft.com/office/powerpoint/2010/main" val="31206161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17189</TotalTime>
  <Words>703</Words>
  <Application>Microsoft Office PowerPoint</Application>
  <PresentationFormat>Widescreen</PresentationFormat>
  <Paragraphs>173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PGothic</vt:lpstr>
      <vt:lpstr>MS PGothic</vt:lpstr>
      <vt:lpstr>Abel</vt:lpstr>
      <vt:lpstr>Arial</vt:lpstr>
      <vt:lpstr>Calibri</vt:lpstr>
      <vt:lpstr>Calibri Light</vt:lpstr>
      <vt:lpstr>Helvetica Neue</vt:lpstr>
      <vt:lpstr>Helvetica Neue Light</vt:lpstr>
      <vt:lpstr>Impact</vt:lpstr>
      <vt:lpstr>Robot  </vt:lpstr>
      <vt:lpstr>Roboto</vt:lpstr>
      <vt:lpstr>Roboto   </vt:lpstr>
      <vt:lpstr>Titillium Bold</vt:lpstr>
      <vt:lpstr>Titillium Regular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McVaney</dc:creator>
  <cp:lastModifiedBy>Yuknis, Matthew L</cp:lastModifiedBy>
  <cp:revision>9</cp:revision>
  <dcterms:created xsi:type="dcterms:W3CDTF">2019-02-13T16:34:11Z</dcterms:created>
  <dcterms:modified xsi:type="dcterms:W3CDTF">2019-03-07T15:39:19Z</dcterms:modified>
</cp:coreProperties>
</file>